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256" r:id="rId2"/>
    <p:sldId id="267" r:id="rId3"/>
    <p:sldId id="312" r:id="rId4"/>
    <p:sldId id="265" r:id="rId5"/>
    <p:sldId id="313" r:id="rId6"/>
    <p:sldId id="257" r:id="rId7"/>
    <p:sldId id="261" r:id="rId8"/>
    <p:sldId id="258" r:id="rId9"/>
    <p:sldId id="268" r:id="rId10"/>
    <p:sldId id="270" r:id="rId11"/>
    <p:sldId id="271" r:id="rId12"/>
    <p:sldId id="272" r:id="rId13"/>
    <p:sldId id="264" r:id="rId14"/>
    <p:sldId id="274" r:id="rId15"/>
    <p:sldId id="276" r:id="rId16"/>
    <p:sldId id="314" r:id="rId17"/>
    <p:sldId id="275" r:id="rId18"/>
    <p:sldId id="289" r:id="rId19"/>
    <p:sldId id="277" r:id="rId20"/>
    <p:sldId id="278" r:id="rId21"/>
    <p:sldId id="282" r:id="rId22"/>
    <p:sldId id="283" r:id="rId23"/>
    <p:sldId id="284" r:id="rId24"/>
    <p:sldId id="288" r:id="rId25"/>
    <p:sldId id="287" r:id="rId26"/>
    <p:sldId id="315"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8" d="100"/>
          <a:sy n="58" d="100"/>
        </p:scale>
        <p:origin x="139"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2E4AC-0BE4-4397-994B-7B616248A227}" type="datetimeFigureOut">
              <a:rPr lang="fr-FR" smtClean="0"/>
              <a:t>15/04/2019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38744-AFAC-4C62-B684-7F82B5C0EFBD}" type="slidenum">
              <a:rPr lang="fr-FR" smtClean="0"/>
              <a:t>‹N°›</a:t>
            </a:fld>
            <a:endParaRPr lang="fr-FR"/>
          </a:p>
        </p:txBody>
      </p:sp>
    </p:spTree>
    <p:extLst>
      <p:ext uri="{BB962C8B-B14F-4D97-AF65-F5344CB8AC3E}">
        <p14:creationId xmlns:p14="http://schemas.microsoft.com/office/powerpoint/2010/main" val="258575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23609F9-520B-45A0-A76E-344E01E4A05B}" type="slidenum">
              <a:rPr lang="fr-FR" smtClean="0"/>
              <a:t>23</a:t>
            </a:fld>
            <a:endParaRPr lang="fr-FR"/>
          </a:p>
        </p:txBody>
      </p:sp>
    </p:spTree>
    <p:extLst>
      <p:ext uri="{BB962C8B-B14F-4D97-AF65-F5344CB8AC3E}">
        <p14:creationId xmlns:p14="http://schemas.microsoft.com/office/powerpoint/2010/main" val="118007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04EEE4-DB03-4BF8-9903-069AFDC8E050}" type="slidenum">
              <a:rPr lang="fr-FR" smtClean="0"/>
              <a:t>42</a:t>
            </a:fld>
            <a:endParaRPr lang="fr-FR"/>
          </a:p>
        </p:txBody>
      </p:sp>
    </p:spTree>
    <p:extLst>
      <p:ext uri="{BB962C8B-B14F-4D97-AF65-F5344CB8AC3E}">
        <p14:creationId xmlns:p14="http://schemas.microsoft.com/office/powerpoint/2010/main" val="332988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dirty="0"/>
              <a:t>4/6/2019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dirty="0"/>
              <a:t>4/6/2019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dirty="0"/>
              <a:t>4/6/2019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4/6/2019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ftp://public.dhe.ibm.com/software/uk/itsolutions/optimiseit/greenhub/carbon-managment/pov-mckinsey-report.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file:///C:\Users\altman\Dropbox\altman-archieves\wwwN\PAPERS\pcmf-shimkin-or.pdf" TargetMode="External"/><Relationship Id="rId2" Type="http://schemas.openxmlformats.org/officeDocument/2006/relationships/hyperlink" Target="file:///C:\Users\altman\Dropbox\altman-archieves\wwwN\PAPERS\comp.p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Network Engineering </a:t>
            </a:r>
            <a:r>
              <a:rPr lang="fr-FR" dirty="0" err="1" smtClean="0"/>
              <a:t>Games</a:t>
            </a:r>
            <a:r>
              <a:rPr lang="fr-FR" dirty="0" smtClean="0"/>
              <a:t>        </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2348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108138"/>
            <a:ext cx="9720072" cy="1499616"/>
          </a:xfrm>
        </p:spPr>
        <p:txBody>
          <a:bodyPr/>
          <a:lstStyle/>
          <a:p>
            <a:r>
              <a:rPr lang="fr-FR" dirty="0" err="1" smtClean="0"/>
              <a:t>Cost</a:t>
            </a:r>
            <a:r>
              <a:rPr lang="fr-FR" dirty="0" smtClean="0"/>
              <a:t> </a:t>
            </a:r>
            <a:r>
              <a:rPr lang="fr-FR" dirty="0" err="1" smtClean="0"/>
              <a:t>criteria</a:t>
            </a:r>
            <a:endParaRPr lang="fr-FR" dirty="0"/>
          </a:p>
        </p:txBody>
      </p:sp>
      <p:sp>
        <p:nvSpPr>
          <p:cNvPr id="3" name="Espace réservé du contenu 2"/>
          <p:cNvSpPr>
            <a:spLocks noGrp="1"/>
          </p:cNvSpPr>
          <p:nvPr>
            <p:ph idx="1"/>
          </p:nvPr>
        </p:nvSpPr>
        <p:spPr>
          <a:xfrm>
            <a:off x="265043" y="1265582"/>
            <a:ext cx="11751367" cy="4023360"/>
          </a:xfrm>
        </p:spPr>
        <p:txBody>
          <a:bodyPr>
            <a:noAutofit/>
          </a:bodyPr>
          <a:lstStyle/>
          <a:p>
            <a:r>
              <a:rPr lang="fr-FR" sz="2400" dirty="0" smtClean="0"/>
              <a:t>Delay </a:t>
            </a:r>
            <a:r>
              <a:rPr lang="fr-FR" sz="2400" dirty="0" err="1" smtClean="0"/>
              <a:t>costs</a:t>
            </a:r>
            <a:r>
              <a:rPr lang="fr-FR" sz="2400" dirty="0" smtClean="0"/>
              <a:t> in road </a:t>
            </a:r>
            <a:r>
              <a:rPr lang="fr-FR" sz="2400" dirty="0" err="1" smtClean="0"/>
              <a:t>traffic</a:t>
            </a:r>
            <a:r>
              <a:rPr lang="fr-FR" sz="2400" dirty="0" smtClean="0"/>
              <a:t>  are </a:t>
            </a:r>
            <a:r>
              <a:rPr lang="fr-FR" sz="2400" dirty="0" err="1" smtClean="0"/>
              <a:t>often</a:t>
            </a:r>
            <a:r>
              <a:rPr lang="fr-FR" sz="2400" dirty="0" smtClean="0"/>
              <a:t> polynomial, </a:t>
            </a:r>
            <a:r>
              <a:rPr lang="fr-FR" sz="2400" dirty="0" err="1" smtClean="0"/>
              <a:t>see</a:t>
            </a:r>
            <a:r>
              <a:rPr lang="fr-FR" sz="2400" dirty="0" smtClean="0"/>
              <a:t> BPR. Monotone </a:t>
            </a:r>
            <a:r>
              <a:rPr lang="fr-FR" sz="2400" dirty="0" err="1" smtClean="0"/>
              <a:t>cost</a:t>
            </a:r>
            <a:r>
              <a:rPr lang="fr-FR" sz="2400" dirty="0" smtClean="0"/>
              <a:t>, </a:t>
            </a:r>
            <a:r>
              <a:rPr lang="fr-FR" sz="2400" dirty="0" err="1" smtClean="0"/>
              <a:t>uniquue</a:t>
            </a:r>
            <a:r>
              <a:rPr lang="fr-FR" sz="2400" dirty="0" smtClean="0"/>
              <a:t> EQ</a:t>
            </a:r>
          </a:p>
          <a:p>
            <a:r>
              <a:rPr lang="fr-FR" sz="2400" dirty="0" smtClean="0"/>
              <a:t>In Telecom </a:t>
            </a:r>
            <a:r>
              <a:rPr lang="fr-FR" sz="2400" dirty="0" err="1" smtClean="0"/>
              <a:t>games</a:t>
            </a:r>
            <a:r>
              <a:rPr lang="fr-FR" sz="2400" dirty="0" smtClean="0"/>
              <a:t>, </a:t>
            </a:r>
            <a:r>
              <a:rPr lang="fr-FR" sz="2400" dirty="0" err="1" smtClean="0"/>
              <a:t>protocols</a:t>
            </a:r>
            <a:r>
              <a:rPr lang="fr-FR" sz="2400" dirty="0" smtClean="0"/>
              <a:t> are </a:t>
            </a:r>
            <a:r>
              <a:rPr lang="fr-FR" sz="2400" dirty="0" err="1" smtClean="0"/>
              <a:t>analyzed</a:t>
            </a:r>
            <a:r>
              <a:rPr lang="fr-FR" sz="2400" dirty="0" smtClean="0"/>
              <a:t> </a:t>
            </a:r>
            <a:r>
              <a:rPr lang="fr-FR" sz="2400" dirty="0" err="1" smtClean="0"/>
              <a:t>using</a:t>
            </a:r>
            <a:r>
              <a:rPr lang="fr-FR" sz="2400" dirty="0" smtClean="0"/>
              <a:t> </a:t>
            </a:r>
            <a:r>
              <a:rPr lang="fr-FR" sz="2400" dirty="0" err="1" smtClean="0"/>
              <a:t>queueing</a:t>
            </a:r>
            <a:r>
              <a:rPr lang="fr-FR" sz="2400" dirty="0" smtClean="0"/>
              <a:t> </a:t>
            </a:r>
            <a:r>
              <a:rPr lang="fr-FR" sz="2400" dirty="0" err="1" smtClean="0"/>
              <a:t>theory</a:t>
            </a:r>
            <a:r>
              <a:rPr lang="fr-FR" sz="2400" dirty="0" smtClean="0"/>
              <a:t>. In </a:t>
            </a:r>
            <a:r>
              <a:rPr lang="fr-FR" sz="2400" dirty="0" err="1" smtClean="0"/>
              <a:t>many</a:t>
            </a:r>
            <a:r>
              <a:rPr lang="fr-FR" sz="2400" dirty="0" smtClean="0"/>
              <a:t> </a:t>
            </a:r>
            <a:r>
              <a:rPr lang="fr-FR" sz="2400" dirty="0" err="1" smtClean="0"/>
              <a:t>models</a:t>
            </a:r>
            <a:r>
              <a:rPr lang="fr-FR" sz="2400" dirty="0" smtClean="0"/>
              <a:t>, </a:t>
            </a:r>
            <a:r>
              <a:rPr lang="fr-FR" sz="2400" dirty="0" err="1" smtClean="0"/>
              <a:t>queueing</a:t>
            </a:r>
            <a:r>
              <a:rPr lang="fr-FR" sz="2400" dirty="0" smtClean="0"/>
              <a:t> </a:t>
            </a:r>
            <a:r>
              <a:rPr lang="fr-FR" sz="2400" dirty="0" err="1" smtClean="0"/>
              <a:t>delays</a:t>
            </a:r>
            <a:r>
              <a:rPr lang="fr-FR" sz="2400" dirty="0" smtClean="0"/>
              <a:t> at a </a:t>
            </a:r>
            <a:r>
              <a:rPr lang="fr-FR" sz="2400" dirty="0" err="1" smtClean="0"/>
              <a:t>link</a:t>
            </a:r>
            <a:r>
              <a:rPr lang="fr-FR" sz="2400" dirty="0" smtClean="0"/>
              <a:t> holding </a:t>
            </a:r>
            <a:r>
              <a:rPr lang="fr-FR" sz="2400" dirty="0" err="1" smtClean="0"/>
              <a:t>cost</a:t>
            </a:r>
            <a:r>
              <a:rPr lang="fr-FR" sz="2400" dirty="0" smtClean="0"/>
              <a:t> are </a:t>
            </a:r>
            <a:r>
              <a:rPr lang="fr-FR" sz="2400" dirty="0" err="1" smtClean="0"/>
              <a:t>modeled</a:t>
            </a:r>
            <a:r>
              <a:rPr lang="fr-FR" sz="2400" dirty="0" smtClean="0"/>
              <a:t> as 1/(C-x). C </a:t>
            </a:r>
            <a:r>
              <a:rPr lang="fr-FR" sz="2400" dirty="0" err="1" smtClean="0"/>
              <a:t>is</a:t>
            </a:r>
            <a:r>
              <a:rPr lang="fr-FR" sz="2400" dirty="0" smtClean="0"/>
              <a:t> the </a:t>
            </a:r>
            <a:r>
              <a:rPr lang="fr-FR" sz="2400" dirty="0" err="1" smtClean="0"/>
              <a:t>link</a:t>
            </a:r>
            <a:r>
              <a:rPr lang="fr-FR" sz="2400" dirty="0" smtClean="0"/>
              <a:t> </a:t>
            </a:r>
            <a:r>
              <a:rPr lang="fr-FR" sz="2400" dirty="0" err="1" smtClean="0"/>
              <a:t>capacity</a:t>
            </a:r>
            <a:r>
              <a:rPr lang="fr-FR" sz="2400" dirty="0" smtClean="0"/>
              <a:t> and x </a:t>
            </a:r>
            <a:r>
              <a:rPr lang="fr-FR" sz="2400" dirty="0" err="1" smtClean="0"/>
              <a:t>is</a:t>
            </a:r>
            <a:r>
              <a:rPr lang="fr-FR" sz="2400" dirty="0" smtClean="0"/>
              <a:t> the total </a:t>
            </a:r>
            <a:r>
              <a:rPr lang="fr-FR" sz="2400" dirty="0" err="1" smtClean="0"/>
              <a:t>link</a:t>
            </a:r>
            <a:r>
              <a:rPr lang="fr-FR" sz="2400" dirty="0" smtClean="0"/>
              <a:t> flow</a:t>
            </a:r>
          </a:p>
          <a:p>
            <a:r>
              <a:rPr lang="fr-FR" sz="2400" dirty="0" smtClean="0"/>
              <a:t>If x &gt; C </a:t>
            </a:r>
            <a:r>
              <a:rPr lang="fr-FR" sz="2400" dirty="0" err="1" smtClean="0"/>
              <a:t>then</a:t>
            </a:r>
            <a:r>
              <a:rPr lang="fr-FR" sz="2400" dirty="0" smtClean="0"/>
              <a:t> all </a:t>
            </a:r>
            <a:r>
              <a:rPr lang="fr-FR" sz="2400" dirty="0" err="1" smtClean="0"/>
              <a:t>users</a:t>
            </a:r>
            <a:r>
              <a:rPr lang="fr-FR" sz="2400" dirty="0" smtClean="0"/>
              <a:t> </a:t>
            </a:r>
            <a:r>
              <a:rPr lang="fr-FR" sz="2400" dirty="0" err="1" smtClean="0"/>
              <a:t>sending</a:t>
            </a:r>
            <a:r>
              <a:rPr lang="fr-FR" sz="2400" dirty="0" smtClean="0"/>
              <a:t> positive flow </a:t>
            </a:r>
            <a:r>
              <a:rPr lang="fr-FR" sz="2400" dirty="0" err="1" smtClean="0"/>
              <a:t>through</a:t>
            </a:r>
            <a:r>
              <a:rPr lang="fr-FR" sz="2400" dirty="0" smtClean="0"/>
              <a:t> a </a:t>
            </a:r>
            <a:r>
              <a:rPr lang="fr-FR" sz="2400" dirty="0" err="1" smtClean="0"/>
              <a:t>link</a:t>
            </a:r>
            <a:r>
              <a:rPr lang="fr-FR" sz="2400" dirty="0" smtClean="0"/>
              <a:t> have </a:t>
            </a:r>
            <a:r>
              <a:rPr lang="fr-FR" sz="2400" dirty="0" err="1" smtClean="0"/>
              <a:t>infinite</a:t>
            </a:r>
            <a:r>
              <a:rPr lang="fr-FR" sz="2400" dirty="0" smtClean="0"/>
              <a:t> </a:t>
            </a:r>
            <a:r>
              <a:rPr lang="fr-FR" sz="2400" dirty="0" err="1" smtClean="0"/>
              <a:t>cost</a:t>
            </a:r>
            <a:r>
              <a:rPr lang="fr-FR" sz="2400" dirty="0" smtClean="0"/>
              <a:t>. </a:t>
            </a:r>
            <a:r>
              <a:rPr lang="fr-FR" sz="2400" dirty="0" err="1" smtClean="0"/>
              <a:t>Thus</a:t>
            </a:r>
            <a:r>
              <a:rPr lang="fr-FR" sz="2400" dirty="0" smtClean="0"/>
              <a:t> the </a:t>
            </a:r>
            <a:r>
              <a:rPr lang="fr-FR" sz="2400" dirty="0" err="1" smtClean="0"/>
              <a:t>capacity</a:t>
            </a:r>
            <a:r>
              <a:rPr lang="fr-FR" sz="2400" dirty="0" smtClean="0"/>
              <a:t> </a:t>
            </a:r>
            <a:r>
              <a:rPr lang="fr-FR" sz="2400" dirty="0" err="1" smtClean="0"/>
              <a:t>constraints</a:t>
            </a:r>
            <a:r>
              <a:rPr lang="fr-FR" sz="2400" dirty="0" smtClean="0"/>
              <a:t> are </a:t>
            </a:r>
            <a:r>
              <a:rPr lang="fr-FR" sz="2400" dirty="0" err="1" smtClean="0"/>
              <a:t>enforced</a:t>
            </a:r>
            <a:r>
              <a:rPr lang="fr-FR" sz="2400" dirty="0" smtClean="0"/>
              <a:t> by the </a:t>
            </a:r>
            <a:r>
              <a:rPr lang="fr-FR" sz="2400" dirty="0" err="1" smtClean="0"/>
              <a:t>users</a:t>
            </a:r>
            <a:r>
              <a:rPr lang="fr-FR" sz="2400" dirty="0" smtClean="0"/>
              <a:t> </a:t>
            </a:r>
            <a:r>
              <a:rPr lang="fr-FR" sz="2400" dirty="0" err="1" smtClean="0"/>
              <a:t>cost</a:t>
            </a:r>
            <a:r>
              <a:rPr lang="fr-FR" sz="2400" dirty="0" smtClean="0"/>
              <a:t>. </a:t>
            </a:r>
            <a:r>
              <a:rPr lang="fr-FR" sz="2400" dirty="0" err="1" smtClean="0"/>
              <a:t>Yet</a:t>
            </a:r>
            <a:r>
              <a:rPr lang="fr-FR" sz="2400" dirty="0" smtClean="0"/>
              <a:t> the </a:t>
            </a:r>
            <a:r>
              <a:rPr lang="fr-FR" sz="2400" dirty="0" err="1" smtClean="0"/>
              <a:t>cost</a:t>
            </a:r>
            <a:r>
              <a:rPr lang="fr-FR" sz="2400" dirty="0" smtClean="0"/>
              <a:t> </a:t>
            </a:r>
            <a:r>
              <a:rPr lang="fr-FR" sz="2400" dirty="0" err="1" smtClean="0"/>
              <a:t>grows</a:t>
            </a:r>
            <a:r>
              <a:rPr lang="fr-FR" sz="2400" dirty="0" smtClean="0"/>
              <a:t> to </a:t>
            </a:r>
            <a:r>
              <a:rPr lang="fr-FR" sz="2400" dirty="0" err="1" smtClean="0"/>
              <a:t>infinity</a:t>
            </a:r>
            <a:r>
              <a:rPr lang="fr-FR" sz="2400" dirty="0" smtClean="0"/>
              <a:t> </a:t>
            </a:r>
            <a:r>
              <a:rPr lang="fr-FR" sz="2400" dirty="0" err="1" smtClean="0"/>
              <a:t>continuously</a:t>
            </a:r>
            <a:r>
              <a:rPr lang="fr-FR" sz="2400" dirty="0" smtClean="0"/>
              <a:t>.</a:t>
            </a:r>
            <a:endParaRPr lang="fr-FR" sz="2400" dirty="0"/>
          </a:p>
          <a:p>
            <a:r>
              <a:rPr lang="fr-FR" sz="2400" dirty="0" smtClean="0"/>
              <a:t>In </a:t>
            </a:r>
            <a:r>
              <a:rPr lang="fr-FR" sz="2400" dirty="0" err="1" smtClean="0"/>
              <a:t>grid</a:t>
            </a:r>
            <a:r>
              <a:rPr lang="fr-FR" sz="2400" dirty="0" smtClean="0"/>
              <a:t> </a:t>
            </a:r>
            <a:r>
              <a:rPr lang="fr-FR" sz="2400" dirty="0" err="1" smtClean="0"/>
              <a:t>netorks</a:t>
            </a:r>
            <a:r>
              <a:rPr lang="fr-FR" sz="2400" dirty="0" smtClean="0"/>
              <a:t>, </a:t>
            </a:r>
            <a:r>
              <a:rPr lang="fr-FR" sz="2400" dirty="0" err="1" smtClean="0"/>
              <a:t>enforcing</a:t>
            </a:r>
            <a:r>
              <a:rPr lang="fr-FR" sz="2400" dirty="0" smtClean="0"/>
              <a:t> a </a:t>
            </a:r>
            <a:r>
              <a:rPr lang="fr-FR" sz="2400" dirty="0" err="1" smtClean="0"/>
              <a:t>capacity</a:t>
            </a:r>
            <a:r>
              <a:rPr lang="fr-FR" sz="2400" dirty="0" smtClean="0"/>
              <a:t> </a:t>
            </a:r>
            <a:r>
              <a:rPr lang="fr-FR" sz="2400" dirty="0" err="1" smtClean="0"/>
              <a:t>limit</a:t>
            </a:r>
            <a:r>
              <a:rPr lang="fr-FR" sz="2400" dirty="0" smtClean="0"/>
              <a:t> </a:t>
            </a:r>
            <a:r>
              <a:rPr lang="fr-FR" sz="2400" dirty="0" err="1" smtClean="0"/>
              <a:t>is</a:t>
            </a:r>
            <a:r>
              <a:rPr lang="fr-FR" sz="2400" dirty="0" smtClean="0"/>
              <a:t> </a:t>
            </a:r>
            <a:r>
              <a:rPr lang="fr-FR" sz="2400" dirty="0" err="1" smtClean="0"/>
              <a:t>desired</a:t>
            </a:r>
            <a:r>
              <a:rPr lang="fr-FR" sz="2400" dirty="0" smtClean="0"/>
              <a:t>, </a:t>
            </a:r>
            <a:r>
              <a:rPr lang="fr-FR" sz="2400" dirty="0" err="1" smtClean="0"/>
              <a:t>even</a:t>
            </a:r>
            <a:r>
              <a:rPr lang="fr-FR" sz="2400" dirty="0"/>
              <a:t> </a:t>
            </a:r>
            <a:r>
              <a:rPr lang="fr-FR" sz="2400" dirty="0" smtClean="0"/>
              <a:t>if the </a:t>
            </a:r>
            <a:r>
              <a:rPr lang="fr-FR" sz="2400" dirty="0" err="1" smtClean="0"/>
              <a:t>cost</a:t>
            </a:r>
            <a:r>
              <a:rPr lang="fr-FR" sz="2400" dirty="0" smtClean="0"/>
              <a:t> </a:t>
            </a:r>
            <a:r>
              <a:rPr lang="fr-FR" sz="2400" dirty="0" err="1" smtClean="0"/>
              <a:t>is</a:t>
            </a:r>
            <a:r>
              <a:rPr lang="fr-FR" sz="2400" dirty="0" smtClean="0"/>
              <a:t> </a:t>
            </a:r>
            <a:r>
              <a:rPr lang="fr-FR" sz="2400" dirty="0" err="1" smtClean="0"/>
              <a:t>still</a:t>
            </a:r>
            <a:r>
              <a:rPr lang="fr-FR" sz="2400" dirty="0" smtClean="0"/>
              <a:t> </a:t>
            </a:r>
            <a:r>
              <a:rPr lang="fr-FR" sz="2400" dirty="0" err="1" smtClean="0"/>
              <a:t>finite</a:t>
            </a:r>
            <a:r>
              <a:rPr lang="fr-FR" sz="2400" dirty="0" smtClean="0"/>
              <a:t>. </a:t>
            </a:r>
            <a:r>
              <a:rPr lang="fr-FR" sz="2400" dirty="0" err="1" smtClean="0"/>
              <a:t>We</a:t>
            </a:r>
            <a:r>
              <a:rPr lang="fr-FR" sz="2400" dirty="0" smtClean="0"/>
              <a:t> </a:t>
            </a:r>
            <a:r>
              <a:rPr lang="fr-FR" sz="2400" dirty="0" err="1" smtClean="0"/>
              <a:t>can</a:t>
            </a:r>
            <a:r>
              <a:rPr lang="fr-FR" sz="2400" dirty="0" smtClean="0"/>
              <a:t> model </a:t>
            </a:r>
            <a:r>
              <a:rPr lang="fr-FR" sz="2400" dirty="0" err="1" smtClean="0"/>
              <a:t>this</a:t>
            </a:r>
            <a:r>
              <a:rPr lang="fr-FR" sz="2400" dirty="0" smtClean="0"/>
              <a:t> as a </a:t>
            </a:r>
            <a:r>
              <a:rPr lang="fr-FR" sz="2400" dirty="0" err="1" smtClean="0"/>
              <a:t>cost</a:t>
            </a:r>
            <a:r>
              <a:rPr lang="fr-FR" sz="2400" dirty="0" smtClean="0"/>
              <a:t> </a:t>
            </a:r>
            <a:r>
              <a:rPr lang="fr-FR" sz="2400" dirty="0" err="1" smtClean="0"/>
              <a:t>that</a:t>
            </a:r>
            <a:r>
              <a:rPr lang="fr-FR" sz="2400" dirty="0" smtClean="0"/>
              <a:t> </a:t>
            </a:r>
            <a:r>
              <a:rPr lang="fr-FR" sz="2400" dirty="0" err="1" smtClean="0"/>
              <a:t>goes</a:t>
            </a:r>
            <a:r>
              <a:rPr lang="fr-FR" sz="2400" dirty="0" smtClean="0"/>
              <a:t> to </a:t>
            </a:r>
            <a:r>
              <a:rPr lang="fr-FR" sz="2400" dirty="0" err="1" smtClean="0"/>
              <a:t>infinity</a:t>
            </a:r>
            <a:r>
              <a:rPr lang="fr-FR" sz="2400" dirty="0" smtClean="0"/>
              <a:t> </a:t>
            </a:r>
            <a:r>
              <a:rPr lang="fr-FR" sz="2400" dirty="0" err="1" smtClean="0"/>
              <a:t>when</a:t>
            </a:r>
            <a:r>
              <a:rPr lang="fr-FR" sz="2400" dirty="0" smtClean="0"/>
              <a:t> </a:t>
            </a:r>
            <a:r>
              <a:rPr lang="fr-FR" sz="2400" dirty="0" err="1" smtClean="0"/>
              <a:t>exceeding</a:t>
            </a:r>
            <a:r>
              <a:rPr lang="fr-FR" sz="2400" dirty="0" smtClean="0"/>
              <a:t> a </a:t>
            </a:r>
            <a:r>
              <a:rPr lang="fr-FR" sz="2400" dirty="0" err="1" smtClean="0"/>
              <a:t>limit</a:t>
            </a:r>
            <a:r>
              <a:rPr lang="fr-FR" sz="2400" dirty="0" smtClean="0"/>
              <a:t> on the flow </a:t>
            </a:r>
            <a:r>
              <a:rPr lang="fr-FR" sz="2400" dirty="0" err="1" smtClean="0"/>
              <a:t>through</a:t>
            </a:r>
            <a:r>
              <a:rPr lang="fr-FR" sz="2400" dirty="0" smtClean="0"/>
              <a:t> a </a:t>
            </a:r>
            <a:r>
              <a:rPr lang="fr-FR" sz="2400" dirty="0" err="1" smtClean="0"/>
              <a:t>link</a:t>
            </a:r>
            <a:r>
              <a:rPr lang="fr-FR" sz="2400" dirty="0" smtClean="0"/>
              <a:t>. But </a:t>
            </a:r>
            <a:r>
              <a:rPr lang="fr-FR" sz="2400" dirty="0" err="1" smtClean="0"/>
              <a:t>then</a:t>
            </a:r>
            <a:r>
              <a:rPr lang="fr-FR" sz="2400" dirty="0" smtClean="0"/>
              <a:t> the </a:t>
            </a:r>
            <a:r>
              <a:rPr lang="fr-FR" sz="2400" dirty="0" err="1" smtClean="0"/>
              <a:t>cost</a:t>
            </a:r>
            <a:r>
              <a:rPr lang="fr-FR" sz="2400" dirty="0" smtClean="0"/>
              <a:t> </a:t>
            </a:r>
            <a:r>
              <a:rPr lang="fr-FR" sz="2400" dirty="0" err="1" smtClean="0"/>
              <a:t>is</a:t>
            </a:r>
            <a:r>
              <a:rPr lang="fr-FR" sz="2400" dirty="0" smtClean="0"/>
              <a:t> not </a:t>
            </a:r>
            <a:r>
              <a:rPr lang="fr-FR" sz="2400" dirty="0" err="1" smtClean="0"/>
              <a:t>continuous</a:t>
            </a:r>
            <a:r>
              <a:rPr lang="fr-FR" sz="2400" dirty="0" smtClean="0"/>
              <a:t>.</a:t>
            </a:r>
          </a:p>
          <a:p>
            <a:r>
              <a:rPr lang="fr-FR" sz="2400" dirty="0" smtClean="0"/>
              <a:t>To </a:t>
            </a:r>
            <a:r>
              <a:rPr lang="fr-FR" sz="2400" dirty="0" err="1" smtClean="0"/>
              <a:t>solve</a:t>
            </a:r>
            <a:r>
              <a:rPr lang="fr-FR" sz="2400" dirty="0" smtClean="0"/>
              <a:t> the </a:t>
            </a:r>
            <a:r>
              <a:rPr lang="fr-FR" sz="2400" dirty="0" err="1" smtClean="0"/>
              <a:t>game</a:t>
            </a:r>
            <a:r>
              <a:rPr lang="fr-FR" sz="2400" dirty="0" smtClean="0"/>
              <a:t> one </a:t>
            </a:r>
            <a:r>
              <a:rPr lang="fr-FR" sz="2400" dirty="0" err="1" smtClean="0"/>
              <a:t>formulates</a:t>
            </a:r>
            <a:r>
              <a:rPr lang="fr-FR" sz="2400" dirty="0" smtClean="0"/>
              <a:t> </a:t>
            </a:r>
            <a:r>
              <a:rPr lang="fr-FR" sz="2400" dirty="0" err="1" smtClean="0"/>
              <a:t>it</a:t>
            </a:r>
            <a:r>
              <a:rPr lang="fr-FR" sz="2400" dirty="0" smtClean="0"/>
              <a:t> as a </a:t>
            </a:r>
            <a:r>
              <a:rPr lang="fr-FR" sz="2400" dirty="0" err="1" smtClean="0"/>
              <a:t>game</a:t>
            </a:r>
            <a:r>
              <a:rPr lang="fr-FR" sz="2400" dirty="0" smtClean="0"/>
              <a:t> </a:t>
            </a:r>
            <a:r>
              <a:rPr lang="fr-FR" sz="2400" dirty="0" err="1" smtClean="0"/>
              <a:t>with</a:t>
            </a:r>
            <a:r>
              <a:rPr lang="fr-FR" sz="2400" dirty="0" smtClean="0"/>
              <a:t> </a:t>
            </a:r>
            <a:r>
              <a:rPr lang="fr-FR" sz="2400" dirty="0" err="1" smtClean="0"/>
              <a:t>coupled</a:t>
            </a:r>
            <a:r>
              <a:rPr lang="fr-FR" sz="2400" dirty="0" smtClean="0"/>
              <a:t> </a:t>
            </a:r>
            <a:r>
              <a:rPr lang="fr-FR" sz="2400" dirty="0" err="1" smtClean="0"/>
              <a:t>constraints</a:t>
            </a:r>
            <a:r>
              <a:rPr lang="fr-FR" sz="2400" dirty="0" smtClean="0"/>
              <a:t> </a:t>
            </a:r>
            <a:r>
              <a:rPr lang="fr-FR" sz="2400" b="1" dirty="0" smtClean="0"/>
              <a:t>[</a:t>
            </a:r>
            <a:r>
              <a:rPr lang="fr-FR" sz="2400" b="1" dirty="0" err="1" smtClean="0"/>
              <a:t>Rosen</a:t>
            </a:r>
            <a:r>
              <a:rPr lang="fr-FR" sz="2400" b="1" dirty="0" smtClean="0"/>
              <a:t>]</a:t>
            </a:r>
            <a:endParaRPr lang="fr-FR" sz="2400" b="1" dirty="0"/>
          </a:p>
          <a:p>
            <a:pPr marL="0" indent="0">
              <a:buNone/>
            </a:pPr>
            <a:r>
              <a:rPr lang="fr-FR" sz="2400" dirty="0" smtClean="0"/>
              <a:t>________________________________________________________________________</a:t>
            </a:r>
          </a:p>
          <a:p>
            <a:r>
              <a:rPr lang="en-US" sz="2400" dirty="0"/>
              <a:t>[BPR-1964] Traffic Assignment Manual, 1964. US Bureau of Public Roads</a:t>
            </a:r>
            <a:r>
              <a:rPr lang="en-US" sz="2400" dirty="0" smtClean="0"/>
              <a:t>.</a:t>
            </a:r>
          </a:p>
          <a:p>
            <a:r>
              <a:rPr lang="en-US" sz="2400" dirty="0"/>
              <a:t>[Ro-1965] J. B. Rosen, “Existence and Uniqueness of Equilibrium Points for Concave N-Person Games”. </a:t>
            </a:r>
            <a:r>
              <a:rPr lang="en-US" sz="2400" i="1" dirty="0" err="1"/>
              <a:t>Econometrica</a:t>
            </a:r>
            <a:r>
              <a:rPr lang="en-US" sz="2400" dirty="0"/>
              <a:t>, 33(3), 520-534, 1965</a:t>
            </a:r>
            <a:r>
              <a:rPr lang="en-US" sz="2400" dirty="0" smtClean="0"/>
              <a:t>.</a:t>
            </a:r>
            <a:endParaRPr lang="fr-FR" sz="2400" dirty="0"/>
          </a:p>
          <a:p>
            <a:endParaRPr lang="fr-FR" sz="2400" dirty="0"/>
          </a:p>
        </p:txBody>
      </p:sp>
    </p:spTree>
    <p:extLst>
      <p:ext uri="{BB962C8B-B14F-4D97-AF65-F5344CB8AC3E}">
        <p14:creationId xmlns:p14="http://schemas.microsoft.com/office/powerpoint/2010/main" val="203984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Non-additive </a:t>
            </a:r>
            <a:r>
              <a:rPr lang="fr-FR" dirty="0" err="1" smtClean="0"/>
              <a:t>link</a:t>
            </a:r>
            <a:r>
              <a:rPr lang="fr-FR" dirty="0" smtClean="0"/>
              <a:t> </a:t>
            </a:r>
            <a:r>
              <a:rPr lang="fr-FR" dirty="0" err="1" smtClean="0"/>
              <a:t>costS</a:t>
            </a:r>
            <a:endParaRPr lang="fr-FR" dirty="0"/>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728870" y="1815548"/>
                <a:ext cx="10015331" cy="4480560"/>
              </a:xfrm>
            </p:spPr>
            <p:txBody>
              <a:bodyPr>
                <a:normAutofit fontScale="92500"/>
              </a:bodyPr>
              <a:lstStyle/>
              <a:p>
                <a:pPr marL="0" indent="0">
                  <a:buNone/>
                </a:pPr>
                <a:r>
                  <a:rPr lang="fr-FR" dirty="0" smtClean="0"/>
                  <a:t>Delays and </a:t>
                </a:r>
                <a:r>
                  <a:rPr lang="fr-FR" dirty="0" err="1" smtClean="0"/>
                  <a:t>tolls</a:t>
                </a:r>
                <a:r>
                  <a:rPr lang="fr-FR" dirty="0" smtClean="0"/>
                  <a:t> are additive over links of a </a:t>
                </a:r>
                <a:r>
                  <a:rPr lang="fr-FR" dirty="0" err="1" smtClean="0"/>
                  <a:t>path</a:t>
                </a:r>
                <a:r>
                  <a:rPr lang="fr-FR" dirty="0" smtClean="0"/>
                  <a:t>≠</a:t>
                </a:r>
              </a:p>
              <a:p>
                <a:pPr marL="0" indent="0">
                  <a:buNone/>
                </a:pPr>
                <a:endParaRPr lang="fr-FR" b="1" dirty="0" smtClean="0"/>
              </a:p>
              <a:p>
                <a:pPr marL="0" indent="0">
                  <a:buNone/>
                </a:pPr>
                <a:r>
                  <a:rPr lang="fr-FR" b="1" i="1" u="sng" dirty="0" smtClean="0"/>
                  <a:t>Non-additive performances in </a:t>
                </a:r>
                <a:r>
                  <a:rPr lang="fr-FR" b="1" i="1" u="sng" dirty="0" err="1" smtClean="0"/>
                  <a:t>telecom</a:t>
                </a:r>
                <a:r>
                  <a:rPr lang="fr-FR" b="1" i="1" u="sng" dirty="0" smtClean="0"/>
                  <a:t>:</a:t>
                </a:r>
              </a:p>
              <a:p>
                <a:pPr marL="0" indent="0">
                  <a:buNone/>
                </a:pPr>
                <a:r>
                  <a:rPr lang="fr-FR" b="1" dirty="0" err="1" smtClean="0"/>
                  <a:t>Blocking</a:t>
                </a:r>
                <a:r>
                  <a:rPr lang="fr-FR" b="1" dirty="0" smtClean="0"/>
                  <a:t> </a:t>
                </a:r>
                <a:r>
                  <a:rPr lang="fr-FR" b="1" dirty="0" err="1" smtClean="0"/>
                  <a:t>probabiliies</a:t>
                </a:r>
                <a:r>
                  <a:rPr lang="fr-FR" dirty="0" smtClean="0"/>
                  <a:t>: A </a:t>
                </a:r>
                <a:r>
                  <a:rPr lang="fr-FR" dirty="0" err="1"/>
                  <a:t>whole</a:t>
                </a:r>
                <a:r>
                  <a:rPr lang="fr-FR" dirty="0"/>
                  <a:t> session </a:t>
                </a:r>
                <a:r>
                  <a:rPr lang="fr-FR" dirty="0" err="1"/>
                  <a:t>may</a:t>
                </a:r>
                <a:r>
                  <a:rPr lang="fr-FR" dirty="0"/>
                  <a:t> </a:t>
                </a:r>
                <a:r>
                  <a:rPr lang="fr-FR" dirty="0" err="1"/>
                  <a:t>be</a:t>
                </a:r>
                <a:r>
                  <a:rPr lang="fr-FR" dirty="0"/>
                  <a:t> </a:t>
                </a:r>
                <a:r>
                  <a:rPr lang="fr-FR" dirty="0" err="1"/>
                  <a:t>blocked</a:t>
                </a:r>
                <a:r>
                  <a:rPr lang="fr-FR" dirty="0"/>
                  <a:t> if </a:t>
                </a:r>
                <a:r>
                  <a:rPr lang="fr-FR" dirty="0" err="1"/>
                  <a:t>resources</a:t>
                </a:r>
                <a:r>
                  <a:rPr lang="fr-FR" dirty="0"/>
                  <a:t> are not </a:t>
                </a:r>
                <a:r>
                  <a:rPr lang="fr-FR" dirty="0" err="1"/>
                  <a:t>sufficient</a:t>
                </a:r>
                <a:r>
                  <a:rPr lang="fr-FR" dirty="0" smtClean="0"/>
                  <a:t>.</a:t>
                </a:r>
              </a:p>
              <a:p>
                <a:pPr marL="0" indent="0">
                  <a:buNone/>
                </a:pPr>
                <a:r>
                  <a:rPr lang="fr-FR" b="1" dirty="0" err="1"/>
                  <a:t>Packet</a:t>
                </a:r>
                <a:r>
                  <a:rPr lang="fr-FR" b="1" dirty="0"/>
                  <a:t> </a:t>
                </a:r>
                <a:r>
                  <a:rPr lang="fr-FR" b="1" dirty="0" err="1"/>
                  <a:t>losses</a:t>
                </a:r>
                <a:r>
                  <a:rPr lang="fr-FR" b="1" dirty="0"/>
                  <a:t> </a:t>
                </a:r>
                <a:r>
                  <a:rPr lang="fr-FR" b="1" dirty="0" err="1"/>
                  <a:t>that</a:t>
                </a:r>
                <a:r>
                  <a:rPr lang="fr-FR" b="1" dirty="0"/>
                  <a:t> </a:t>
                </a:r>
                <a:r>
                  <a:rPr lang="fr-FR" b="1" dirty="0" err="1"/>
                  <a:t>occur</a:t>
                </a:r>
                <a:r>
                  <a:rPr lang="fr-FR" b="1" dirty="0"/>
                  <a:t> </a:t>
                </a:r>
                <a:r>
                  <a:rPr lang="fr-FR" dirty="0" err="1"/>
                  <a:t>when</a:t>
                </a:r>
                <a:r>
                  <a:rPr lang="fr-FR" dirty="0"/>
                  <a:t> queues </a:t>
                </a:r>
                <a:r>
                  <a:rPr lang="fr-FR" dirty="0" err="1" smtClean="0"/>
                  <a:t>overflow</a:t>
                </a:r>
                <a:endParaRPr lang="fr-FR" b="1" dirty="0"/>
              </a:p>
              <a:p>
                <a:pPr marL="0" indent="0">
                  <a:buNone/>
                </a:pPr>
                <a:r>
                  <a:rPr lang="fr-FR" b="1" dirty="0" err="1" smtClean="0"/>
                  <a:t>Outage</a:t>
                </a:r>
                <a:r>
                  <a:rPr lang="fr-FR" b="1" dirty="0" smtClean="0"/>
                  <a:t> </a:t>
                </a:r>
                <a:r>
                  <a:rPr lang="fr-FR" b="1" dirty="0" err="1"/>
                  <a:t>probabilities</a:t>
                </a:r>
                <a:r>
                  <a:rPr lang="fr-FR" b="1" dirty="0"/>
                  <a:t> </a:t>
                </a:r>
                <a:r>
                  <a:rPr lang="fr-FR" dirty="0" err="1" smtClean="0"/>
                  <a:t>Errors</a:t>
                </a:r>
                <a:r>
                  <a:rPr lang="fr-FR" dirty="0" smtClean="0"/>
                  <a:t> and </a:t>
                </a:r>
                <a:r>
                  <a:rPr lang="fr-FR" dirty="0" err="1" smtClean="0"/>
                  <a:t>losses</a:t>
                </a:r>
                <a:r>
                  <a:rPr lang="fr-FR" dirty="0" smtClean="0"/>
                  <a:t> </a:t>
                </a:r>
                <a:r>
                  <a:rPr lang="fr-FR" dirty="0" err="1" smtClean="0"/>
                  <a:t>when</a:t>
                </a:r>
                <a:r>
                  <a:rPr lang="fr-FR" dirty="0" smtClean="0"/>
                  <a:t> </a:t>
                </a:r>
                <a:r>
                  <a:rPr lang="fr-FR" dirty="0" err="1" smtClean="0"/>
                  <a:t>channel</a:t>
                </a:r>
                <a:r>
                  <a:rPr lang="fr-FR" dirty="0" smtClean="0"/>
                  <a:t> </a:t>
                </a:r>
                <a:r>
                  <a:rPr lang="fr-FR" dirty="0" err="1" smtClean="0"/>
                  <a:t>is</a:t>
                </a:r>
                <a:r>
                  <a:rPr lang="fr-FR" dirty="0" smtClean="0"/>
                  <a:t> </a:t>
                </a:r>
                <a:r>
                  <a:rPr lang="fr-FR" dirty="0" err="1" smtClean="0"/>
                  <a:t>corrupted</a:t>
                </a:r>
                <a:r>
                  <a:rPr lang="fr-FR" dirty="0" smtClean="0"/>
                  <a:t>  </a:t>
                </a:r>
                <a:r>
                  <a:rPr lang="fr-FR" dirty="0" err="1" smtClean="0"/>
                  <a:t>They</a:t>
                </a:r>
                <a:r>
                  <a:rPr lang="fr-FR" dirty="0" smtClean="0"/>
                  <a:t> are </a:t>
                </a:r>
                <a:r>
                  <a:rPr lang="fr-FR" dirty="0" err="1" smtClean="0"/>
                  <a:t>function</a:t>
                </a:r>
                <a:r>
                  <a:rPr lang="fr-FR" dirty="0" smtClean="0"/>
                  <a:t> of SINR and </a:t>
                </a:r>
                <a:r>
                  <a:rPr lang="fr-FR" dirty="0" err="1" smtClean="0"/>
                  <a:t>depend</a:t>
                </a:r>
                <a:r>
                  <a:rPr lang="fr-FR" dirty="0" smtClean="0"/>
                  <a:t> on the modulation. </a:t>
                </a:r>
              </a:p>
              <a:p>
                <a:pPr marL="0" indent="0">
                  <a:buNone/>
                </a:pPr>
                <a:r>
                  <a:rPr lang="fr-FR" dirty="0" err="1" smtClean="0"/>
                  <a:t>Coding</a:t>
                </a:r>
                <a:r>
                  <a:rPr lang="fr-FR" dirty="0" smtClean="0"/>
                  <a:t> </a:t>
                </a:r>
                <a:r>
                  <a:rPr lang="fr-FR" dirty="0" err="1" smtClean="0"/>
                  <a:t>can</a:t>
                </a:r>
                <a:r>
                  <a:rPr lang="fr-FR" dirty="0" smtClean="0"/>
                  <a:t> </a:t>
                </a:r>
                <a:r>
                  <a:rPr lang="fr-FR" dirty="0" err="1" smtClean="0"/>
                  <a:t>elliminate</a:t>
                </a:r>
                <a:r>
                  <a:rPr lang="fr-FR" dirty="0" smtClean="0"/>
                  <a:t> </a:t>
                </a:r>
                <a:r>
                  <a:rPr lang="fr-FR" dirty="0" err="1" smtClean="0"/>
                  <a:t>losses</a:t>
                </a:r>
                <a:r>
                  <a:rPr lang="fr-FR" dirty="0" smtClean="0"/>
                  <a:t> </a:t>
                </a:r>
                <a:r>
                  <a:rPr lang="fr-FR" dirty="0" err="1" smtClean="0"/>
                  <a:t>provided</a:t>
                </a:r>
                <a:r>
                  <a:rPr lang="fr-FR" dirty="0" smtClean="0"/>
                  <a:t> </a:t>
                </a:r>
                <a:r>
                  <a:rPr lang="fr-FR" dirty="0" err="1" smtClean="0"/>
                  <a:t>that</a:t>
                </a:r>
                <a:r>
                  <a:rPr lang="fr-FR" dirty="0" smtClean="0"/>
                  <a:t> the </a:t>
                </a:r>
                <a:r>
                  <a:rPr lang="fr-FR" dirty="0" err="1" smtClean="0"/>
                  <a:t>throughput</a:t>
                </a:r>
                <a:r>
                  <a:rPr lang="fr-FR" dirty="0" smtClean="0"/>
                  <a:t> </a:t>
                </a:r>
                <a:r>
                  <a:rPr lang="fr-FR" dirty="0" err="1" smtClean="0"/>
                  <a:t>is</a:t>
                </a:r>
                <a:r>
                  <a:rPr lang="fr-FR" dirty="0" smtClean="0"/>
                  <a:t> not </a:t>
                </a:r>
                <a:r>
                  <a:rPr lang="fr-FR" dirty="0" err="1" smtClean="0"/>
                  <a:t>larger</a:t>
                </a:r>
                <a:r>
                  <a:rPr lang="fr-FR" dirty="0" smtClean="0"/>
                  <a:t> </a:t>
                </a:r>
                <a:r>
                  <a:rPr lang="fr-FR" dirty="0" err="1" smtClean="0"/>
                  <a:t>than</a:t>
                </a:r>
                <a:r>
                  <a:rPr lang="fr-FR" dirty="0" smtClean="0"/>
                  <a:t> Shannon </a:t>
                </a:r>
                <a:r>
                  <a:rPr lang="fr-FR" dirty="0" err="1" smtClean="0"/>
                  <a:t>capacity</a:t>
                </a:r>
                <a:r>
                  <a:rPr lang="fr-FR" dirty="0" smtClean="0"/>
                  <a:t>    </a:t>
                </a:r>
                <a:r>
                  <a:rPr lang="fr-FR" dirty="0" err="1" smtClean="0"/>
                  <a:t>Example</a:t>
                </a:r>
                <a:r>
                  <a:rPr lang="fr-FR" dirty="0" smtClean="0"/>
                  <a:t>:  </a:t>
                </a:r>
                <a:r>
                  <a:rPr lang="fr-FR" dirty="0" err="1" smtClean="0"/>
                  <a:t>Receiver</a:t>
                </a:r>
                <a:r>
                  <a:rPr lang="fr-FR" dirty="0" smtClean="0"/>
                  <a:t> </a:t>
                </a:r>
                <a:r>
                  <a:rPr lang="fr-FR" dirty="0" err="1" smtClean="0"/>
                  <a:t>common</a:t>
                </a:r>
                <a:r>
                  <a:rPr lang="fr-FR" dirty="0" smtClean="0"/>
                  <a:t> to N </a:t>
                </a:r>
                <a:r>
                  <a:rPr lang="fr-FR" dirty="0" err="1" smtClean="0"/>
                  <a:t>transmitters</a:t>
                </a:r>
                <a:r>
                  <a:rPr lang="fr-FR" dirty="0" smtClean="0"/>
                  <a:t>. The i-th </a:t>
                </a:r>
                <a:r>
                  <a:rPr lang="fr-FR" dirty="0" err="1" smtClean="0"/>
                  <a:t>controls</a:t>
                </a:r>
                <a:r>
                  <a:rPr lang="fr-FR" dirty="0" smtClean="0"/>
                  <a:t> </a:t>
                </a:r>
                <a:r>
                  <a:rPr lang="fr-FR" dirty="0" err="1" smtClean="0"/>
                  <a:t>its</a:t>
                </a:r>
                <a:r>
                  <a:rPr lang="fr-FR" dirty="0" smtClean="0"/>
                  <a:t> transmission power X(i) and </a:t>
                </a:r>
                <a:r>
                  <a:rPr lang="fr-FR" dirty="0" err="1" smtClean="0"/>
                  <a:t>then</a:t>
                </a:r>
                <a:r>
                  <a:rPr lang="fr-FR" dirty="0" smtClean="0"/>
                  <a:t> the </a:t>
                </a:r>
                <a:r>
                  <a:rPr lang="fr-FR" dirty="0" err="1" smtClean="0"/>
                  <a:t>received</a:t>
                </a:r>
                <a:r>
                  <a:rPr lang="fr-FR" dirty="0" smtClean="0"/>
                  <a:t> power </a:t>
                </a:r>
                <a:r>
                  <a:rPr lang="fr-FR" dirty="0" err="1" smtClean="0"/>
                  <a:t>is</a:t>
                </a:r>
                <a:r>
                  <a:rPr lang="fr-FR" dirty="0" smtClean="0"/>
                  <a:t> X(i)H(i). H(i) </a:t>
                </a:r>
                <a:r>
                  <a:rPr lang="fr-FR" dirty="0" err="1" smtClean="0"/>
                  <a:t>is</a:t>
                </a:r>
                <a:r>
                  <a:rPr lang="fr-FR" dirty="0" smtClean="0"/>
                  <a:t> the gain of the i-th </a:t>
                </a:r>
                <a:r>
                  <a:rPr lang="fr-FR" dirty="0" err="1" smtClean="0"/>
                  <a:t>channel</a:t>
                </a:r>
                <a:r>
                  <a:rPr lang="fr-FR" dirty="0" smtClean="0"/>
                  <a:t> . </a:t>
                </a:r>
                <a:r>
                  <a:rPr lang="fr-FR" dirty="0" err="1" smtClean="0"/>
                  <a:t>Sannon</a:t>
                </a:r>
                <a:r>
                  <a:rPr lang="fr-FR" dirty="0" smtClean="0"/>
                  <a:t> </a:t>
                </a:r>
                <a:r>
                  <a:rPr lang="fr-FR" dirty="0" err="1" smtClean="0"/>
                  <a:t>capacity</a:t>
                </a:r>
                <a:r>
                  <a:rPr lang="fr-FR" dirty="0" smtClean="0"/>
                  <a:t> </a:t>
                </a:r>
                <a:r>
                  <a:rPr lang="fr-FR" dirty="0" err="1" smtClean="0"/>
                  <a:t>is</a:t>
                </a:r>
                <a:endParaRPr lang="fr-FR" dirty="0" smtClean="0"/>
              </a:p>
              <a:p>
                <a:pPr marL="0" indent="0">
                  <a:buNone/>
                </a:pPr>
                <a:r>
                  <a:rPr lang="fr-FR" dirty="0" smtClean="0"/>
                  <a:t> C log(1+SINR(i))  </a:t>
                </a:r>
                <a:r>
                  <a:rPr lang="fr-FR" dirty="0" err="1" smtClean="0"/>
                  <a:t>where</a:t>
                </a:r>
                <a:r>
                  <a:rPr lang="fr-FR" dirty="0" smtClean="0"/>
                  <a:t>  SINR(i) = H(i)X(i)/(N+</a:t>
                </a:r>
                <a14:m>
                  <m:oMath xmlns:m="http://schemas.openxmlformats.org/officeDocument/2006/math">
                    <m:nary>
                      <m:naryPr>
                        <m:chr m:val="∑"/>
                        <m:supHide m:val="on"/>
                        <m:ctrlPr>
                          <a:rPr lang="fr-FR" i="1" smtClean="0">
                            <a:latin typeface="Cambria Math" panose="02040503050406030204" pitchFamily="18" charset="0"/>
                          </a:rPr>
                        </m:ctrlPr>
                      </m:naryPr>
                      <m:sub>
                        <m:r>
                          <m:rPr>
                            <m:brk m:alnAt="7"/>
                          </m:rPr>
                          <a:rPr lang="fr-FR" b="0" i="1" smtClean="0">
                            <a:latin typeface="Cambria Math" panose="02040503050406030204" pitchFamily="18" charset="0"/>
                          </a:rPr>
                          <m:t>𝑗</m:t>
                        </m:r>
                        <m:r>
                          <m:rPr>
                            <m:nor/>
                          </m:rPr>
                          <a:rPr lang="fr-FR" dirty="0"/>
                          <m:t>≠ </m:t>
                        </m:r>
                        <m:r>
                          <a:rPr lang="fr-FR" b="0" i="1" dirty="0" smtClean="0">
                            <a:latin typeface="Cambria Math" panose="02040503050406030204" pitchFamily="18" charset="0"/>
                          </a:rPr>
                          <m:t>𝑖</m:t>
                        </m:r>
                      </m:sub>
                      <m:sup/>
                      <m:e>
                        <m:r>
                          <a:rPr lang="fr-FR" b="0" i="1" smtClean="0">
                            <a:latin typeface="Cambria Math" panose="02040503050406030204" pitchFamily="18" charset="0"/>
                          </a:rPr>
                          <m:t>𝐻</m:t>
                        </m:r>
                        <m:d>
                          <m:dPr>
                            <m:ctrlPr>
                              <a:rPr lang="fr-FR" b="0" i="1" smtClean="0">
                                <a:latin typeface="Cambria Math" panose="02040503050406030204" pitchFamily="18" charset="0"/>
                              </a:rPr>
                            </m:ctrlPr>
                          </m:dPr>
                          <m:e>
                            <m:r>
                              <a:rPr lang="fr-FR" b="0" i="1" smtClean="0">
                                <a:latin typeface="Cambria Math" panose="02040503050406030204" pitchFamily="18" charset="0"/>
                              </a:rPr>
                              <m:t>𝑗</m:t>
                            </m:r>
                          </m:e>
                        </m:d>
                        <m:r>
                          <a:rPr lang="fr-FR" b="0" i="1" smtClean="0">
                            <a:latin typeface="Cambria Math" panose="02040503050406030204" pitchFamily="18" charset="0"/>
                          </a:rPr>
                          <m:t>𝑋</m:t>
                        </m:r>
                        <m:r>
                          <a:rPr lang="fr-FR" b="0" i="1" smtClean="0">
                            <a:latin typeface="Cambria Math" panose="02040503050406030204" pitchFamily="18" charset="0"/>
                          </a:rPr>
                          <m:t>(</m:t>
                        </m:r>
                        <m:r>
                          <a:rPr lang="fr-FR" b="0" i="1" smtClean="0">
                            <a:latin typeface="Cambria Math" panose="02040503050406030204" pitchFamily="18" charset="0"/>
                          </a:rPr>
                          <m:t>𝑗</m:t>
                        </m:r>
                        <m:r>
                          <a:rPr lang="fr-FR" b="0" i="1" smtClean="0">
                            <a:latin typeface="Cambria Math" panose="02040503050406030204" pitchFamily="18" charset="0"/>
                          </a:rPr>
                          <m:t>)) </m:t>
                        </m:r>
                      </m:e>
                    </m:nary>
                  </m:oMath>
                </a14:m>
                <a:r>
                  <a:rPr lang="fr-FR" dirty="0" smtClean="0"/>
                  <a:t>   </a:t>
                </a:r>
              </a:p>
              <a:p>
                <a:pPr marL="0" indent="0">
                  <a:buNone/>
                </a:pPr>
                <a:endParaRPr lang="fr-FR" dirty="0" smtClean="0"/>
              </a:p>
              <a:p>
                <a:endParaRPr lang="fr-FR"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728870" y="1815548"/>
                <a:ext cx="10015331" cy="4480560"/>
              </a:xfrm>
              <a:blipFill>
                <a:blip r:embed="rId2"/>
                <a:stretch>
                  <a:fillRect l="-1096" t="-1497" b="-13741"/>
                </a:stretch>
              </a:blipFill>
            </p:spPr>
            <p:txBody>
              <a:bodyPr/>
              <a:lstStyle/>
              <a:p>
                <a:r>
                  <a:rPr lang="fr-FR">
                    <a:noFill/>
                  </a:rPr>
                  <a:t> </a:t>
                </a:r>
              </a:p>
            </p:txBody>
          </p:sp>
        </mc:Fallback>
      </mc:AlternateContent>
    </p:spTree>
    <p:extLst>
      <p:ext uri="{BB962C8B-B14F-4D97-AF65-F5344CB8AC3E}">
        <p14:creationId xmlns:p14="http://schemas.microsoft.com/office/powerpoint/2010/main" val="479546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Non conservation of </a:t>
            </a:r>
            <a:r>
              <a:rPr lang="fr-FR" dirty="0" err="1" smtClean="0"/>
              <a:t>flows</a:t>
            </a:r>
            <a:endParaRPr lang="fr-FR" dirty="0"/>
          </a:p>
        </p:txBody>
      </p:sp>
      <p:sp>
        <p:nvSpPr>
          <p:cNvPr id="3" name="Espace réservé du contenu 2"/>
          <p:cNvSpPr>
            <a:spLocks noGrp="1"/>
          </p:cNvSpPr>
          <p:nvPr>
            <p:ph idx="1"/>
          </p:nvPr>
        </p:nvSpPr>
        <p:spPr/>
        <p:txBody>
          <a:bodyPr>
            <a:normAutofit/>
          </a:bodyPr>
          <a:lstStyle/>
          <a:p>
            <a:r>
              <a:rPr lang="fr-FR" sz="2800" dirty="0" smtClean="0"/>
              <a:t>In road </a:t>
            </a:r>
            <a:r>
              <a:rPr lang="fr-FR" sz="2800" dirty="0" err="1" smtClean="0"/>
              <a:t>traffic</a:t>
            </a:r>
            <a:r>
              <a:rPr lang="fr-FR" sz="2800" dirty="0" smtClean="0"/>
              <a:t> </a:t>
            </a:r>
            <a:r>
              <a:rPr lang="fr-FR" sz="2800" dirty="0" err="1" smtClean="0"/>
              <a:t>there</a:t>
            </a:r>
            <a:r>
              <a:rPr lang="fr-FR" sz="2800" dirty="0" smtClean="0"/>
              <a:t> </a:t>
            </a:r>
            <a:r>
              <a:rPr lang="fr-FR" sz="2800" dirty="0" err="1" smtClean="0"/>
              <a:t>is</a:t>
            </a:r>
            <a:r>
              <a:rPr lang="fr-FR" sz="2800" dirty="0" smtClean="0"/>
              <a:t> flow conservation: the flow </a:t>
            </a:r>
            <a:r>
              <a:rPr lang="fr-FR" sz="2800" dirty="0" err="1" smtClean="0"/>
              <a:t>into</a:t>
            </a:r>
            <a:r>
              <a:rPr lang="fr-FR" sz="2800" dirty="0" smtClean="0"/>
              <a:t> a </a:t>
            </a:r>
            <a:r>
              <a:rPr lang="fr-FR" sz="2800" dirty="0" err="1" smtClean="0"/>
              <a:t>node</a:t>
            </a:r>
            <a:r>
              <a:rPr lang="fr-FR" sz="2800" dirty="0" smtClean="0"/>
              <a:t> </a:t>
            </a:r>
            <a:r>
              <a:rPr lang="fr-FR" sz="2800" dirty="0" err="1" smtClean="0"/>
              <a:t>equals</a:t>
            </a:r>
            <a:r>
              <a:rPr lang="fr-FR" sz="2800" dirty="0" smtClean="0"/>
              <a:t> </a:t>
            </a:r>
            <a:r>
              <a:rPr lang="fr-FR" sz="2800" dirty="0" err="1" smtClean="0"/>
              <a:t>that</a:t>
            </a:r>
            <a:r>
              <a:rPr lang="fr-FR" sz="2800" dirty="0" smtClean="0"/>
              <a:t> </a:t>
            </a:r>
            <a:r>
              <a:rPr lang="fr-FR" sz="2800" dirty="0" err="1" smtClean="0"/>
              <a:t>leaving</a:t>
            </a:r>
            <a:r>
              <a:rPr lang="fr-FR" sz="2800" dirty="0" smtClean="0"/>
              <a:t> a </a:t>
            </a:r>
            <a:r>
              <a:rPr lang="fr-FR" sz="2800" dirty="0" err="1" smtClean="0"/>
              <a:t>node</a:t>
            </a:r>
            <a:r>
              <a:rPr lang="fr-FR" sz="2800" dirty="0" smtClean="0"/>
              <a:t>.</a:t>
            </a:r>
          </a:p>
          <a:p>
            <a:r>
              <a:rPr lang="fr-FR" sz="2800" dirty="0" smtClean="0"/>
              <a:t>In </a:t>
            </a:r>
            <a:r>
              <a:rPr lang="fr-FR" sz="2800" dirty="0" err="1" smtClean="0"/>
              <a:t>telecom</a:t>
            </a:r>
            <a:r>
              <a:rPr lang="fr-FR" sz="2800" dirty="0" smtClean="0"/>
              <a:t> </a:t>
            </a:r>
            <a:r>
              <a:rPr lang="fr-FR" sz="2800" dirty="0" err="1" smtClean="0"/>
              <a:t>we</a:t>
            </a:r>
            <a:r>
              <a:rPr lang="fr-FR" sz="2800" dirty="0" smtClean="0"/>
              <a:t> </a:t>
            </a:r>
            <a:r>
              <a:rPr lang="fr-FR" sz="2800" dirty="0" err="1" smtClean="0"/>
              <a:t>may</a:t>
            </a:r>
            <a:r>
              <a:rPr lang="fr-FR" sz="2800" dirty="0" smtClean="0"/>
              <a:t> </a:t>
            </a:r>
            <a:r>
              <a:rPr lang="fr-FR" sz="2800" dirty="0" err="1" smtClean="0"/>
              <a:t>loose</a:t>
            </a:r>
            <a:r>
              <a:rPr lang="fr-FR" sz="2800" dirty="0" smtClean="0"/>
              <a:t> conservation of </a:t>
            </a:r>
            <a:r>
              <a:rPr lang="fr-FR" sz="2800" dirty="0" err="1" smtClean="0"/>
              <a:t>flows</a:t>
            </a:r>
            <a:r>
              <a:rPr lang="fr-FR" sz="2800" dirty="0" smtClean="0"/>
              <a:t> as</a:t>
            </a:r>
          </a:p>
          <a:p>
            <a:r>
              <a:rPr lang="fr-FR" sz="2800" dirty="0" smtClean="0"/>
              <a:t>1. </a:t>
            </a:r>
            <a:r>
              <a:rPr lang="fr-FR" sz="2800" dirty="0" err="1" smtClean="0"/>
              <a:t>packets</a:t>
            </a:r>
            <a:r>
              <a:rPr lang="fr-FR" sz="2800" dirty="0" smtClean="0"/>
              <a:t> </a:t>
            </a:r>
            <a:r>
              <a:rPr lang="fr-FR" sz="2800" dirty="0" err="1" smtClean="0"/>
              <a:t>may</a:t>
            </a:r>
            <a:r>
              <a:rPr lang="fr-FR" sz="2800" dirty="0" smtClean="0"/>
              <a:t> </a:t>
            </a:r>
            <a:r>
              <a:rPr lang="fr-FR" sz="2800" dirty="0" err="1" smtClean="0"/>
              <a:t>be</a:t>
            </a:r>
            <a:r>
              <a:rPr lang="fr-FR" sz="2800" dirty="0" smtClean="0"/>
              <a:t> </a:t>
            </a:r>
            <a:r>
              <a:rPr lang="fr-FR" sz="2800" dirty="0" err="1" smtClean="0"/>
              <a:t>lost</a:t>
            </a:r>
            <a:r>
              <a:rPr lang="fr-FR" sz="2800" dirty="0" smtClean="0"/>
              <a:t> due to noise, </a:t>
            </a:r>
            <a:r>
              <a:rPr lang="fr-FR" sz="2800" dirty="0" err="1" smtClean="0"/>
              <a:t>interferrence</a:t>
            </a:r>
            <a:r>
              <a:rPr lang="fr-FR" sz="2800" dirty="0" smtClean="0"/>
              <a:t>, collisions.</a:t>
            </a:r>
          </a:p>
          <a:p>
            <a:r>
              <a:rPr lang="fr-FR" sz="2800" dirty="0" smtClean="0"/>
              <a:t>2. Sessions </a:t>
            </a:r>
            <a:r>
              <a:rPr lang="fr-FR" sz="2800" dirty="0" err="1" smtClean="0"/>
              <a:t>may</a:t>
            </a:r>
            <a:r>
              <a:rPr lang="fr-FR" sz="2800" dirty="0" smtClean="0"/>
              <a:t> </a:t>
            </a:r>
            <a:r>
              <a:rPr lang="fr-FR" sz="2800" dirty="0" err="1" smtClean="0"/>
              <a:t>be</a:t>
            </a:r>
            <a:r>
              <a:rPr lang="fr-FR" sz="2800" dirty="0" smtClean="0"/>
              <a:t> </a:t>
            </a:r>
            <a:r>
              <a:rPr lang="fr-FR" sz="2800" dirty="0" err="1" smtClean="0"/>
              <a:t>blocked</a:t>
            </a:r>
            <a:r>
              <a:rPr lang="fr-FR" sz="2800" dirty="0" smtClean="0"/>
              <a:t> due to </a:t>
            </a:r>
            <a:r>
              <a:rPr lang="fr-FR" sz="2800" dirty="0" err="1" smtClean="0"/>
              <a:t>lack</a:t>
            </a:r>
            <a:r>
              <a:rPr lang="fr-FR" sz="2800" dirty="0" smtClean="0"/>
              <a:t> of </a:t>
            </a:r>
            <a:r>
              <a:rPr lang="fr-FR" sz="2800" dirty="0" err="1" smtClean="0"/>
              <a:t>resources</a:t>
            </a:r>
            <a:endParaRPr lang="fr-FR" sz="2800" dirty="0" smtClean="0"/>
          </a:p>
          <a:p>
            <a:r>
              <a:rPr lang="fr-FR" sz="2800" dirty="0" smtClean="0"/>
              <a:t>3. In multicast sessions, </a:t>
            </a:r>
            <a:r>
              <a:rPr lang="fr-FR" sz="2800" dirty="0" err="1" smtClean="0"/>
              <a:t>packets</a:t>
            </a:r>
            <a:r>
              <a:rPr lang="fr-FR" sz="2800" dirty="0" smtClean="0"/>
              <a:t> are </a:t>
            </a:r>
            <a:r>
              <a:rPr lang="fr-FR" sz="2800" dirty="0" err="1" smtClean="0"/>
              <a:t>duplicated</a:t>
            </a:r>
            <a:r>
              <a:rPr lang="fr-FR" sz="2800" dirty="0" smtClean="0"/>
              <a:t> </a:t>
            </a:r>
            <a:r>
              <a:rPr lang="fr-FR" sz="2800" dirty="0" err="1" smtClean="0"/>
              <a:t>so</a:t>
            </a:r>
            <a:r>
              <a:rPr lang="fr-FR" sz="2800" dirty="0" smtClean="0"/>
              <a:t> </a:t>
            </a:r>
            <a:r>
              <a:rPr lang="fr-FR" sz="2800" dirty="0" err="1" smtClean="0"/>
              <a:t>that</a:t>
            </a:r>
            <a:r>
              <a:rPr lang="fr-FR" sz="2800" dirty="0" smtClean="0"/>
              <a:t> </a:t>
            </a:r>
            <a:r>
              <a:rPr lang="fr-FR" sz="2800" dirty="0" err="1" smtClean="0"/>
              <a:t>each</a:t>
            </a:r>
            <a:r>
              <a:rPr lang="fr-FR" sz="2800" dirty="0" smtClean="0"/>
              <a:t> destination of a group </a:t>
            </a:r>
            <a:r>
              <a:rPr lang="fr-FR" sz="2800" dirty="0" err="1" smtClean="0"/>
              <a:t>receive</a:t>
            </a:r>
            <a:r>
              <a:rPr lang="fr-FR" sz="2800" dirty="0" smtClean="0"/>
              <a:t> a copy. </a:t>
            </a:r>
            <a:r>
              <a:rPr lang="fr-FR" sz="2800" dirty="0" err="1" smtClean="0"/>
              <a:t>Thus</a:t>
            </a:r>
            <a:r>
              <a:rPr lang="fr-FR" sz="2800" dirty="0" smtClean="0"/>
              <a:t> </a:t>
            </a:r>
            <a:r>
              <a:rPr lang="fr-FR" sz="2800" dirty="0" err="1" smtClean="0"/>
              <a:t>less</a:t>
            </a:r>
            <a:r>
              <a:rPr lang="fr-FR" sz="2800" dirty="0" smtClean="0"/>
              <a:t> enter </a:t>
            </a:r>
            <a:r>
              <a:rPr lang="fr-FR" sz="2800" dirty="0" err="1" smtClean="0"/>
              <a:t>nodes</a:t>
            </a:r>
            <a:r>
              <a:rPr lang="fr-FR" sz="2800" dirty="0" smtClean="0"/>
              <a:t> </a:t>
            </a:r>
            <a:r>
              <a:rPr lang="fr-FR" sz="2800" dirty="0" err="1" smtClean="0"/>
              <a:t>than</a:t>
            </a:r>
            <a:r>
              <a:rPr lang="fr-FR" sz="2800" dirty="0" smtClean="0"/>
              <a:t> </a:t>
            </a:r>
            <a:r>
              <a:rPr lang="fr-FR" sz="2800" dirty="0" err="1" smtClean="0"/>
              <a:t>those</a:t>
            </a:r>
            <a:r>
              <a:rPr lang="fr-FR" sz="2800" dirty="0" smtClean="0"/>
              <a:t> </a:t>
            </a:r>
            <a:r>
              <a:rPr lang="fr-FR" sz="2800" dirty="0" err="1" smtClean="0"/>
              <a:t>leaving</a:t>
            </a:r>
            <a:r>
              <a:rPr lang="fr-FR" sz="2800" dirty="0" smtClean="0"/>
              <a:t> the </a:t>
            </a:r>
            <a:r>
              <a:rPr lang="fr-FR" sz="2800" dirty="0" err="1" smtClean="0"/>
              <a:t>nodes</a:t>
            </a:r>
            <a:r>
              <a:rPr lang="fr-FR" sz="2800" dirty="0" smtClean="0"/>
              <a:t>.</a:t>
            </a:r>
            <a:endParaRPr lang="fr-FR" sz="2800" dirty="0"/>
          </a:p>
        </p:txBody>
      </p:sp>
    </p:spTree>
    <p:extLst>
      <p:ext uri="{BB962C8B-B14F-4D97-AF65-F5344CB8AC3E}">
        <p14:creationId xmlns:p14="http://schemas.microsoft.com/office/powerpoint/2010/main" val="2680014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7" y="585216"/>
            <a:ext cx="10054689" cy="1499616"/>
          </a:xfrm>
        </p:spPr>
        <p:txBody>
          <a:bodyPr/>
          <a:lstStyle/>
          <a:p>
            <a:r>
              <a:rPr lang="fr-FR" dirty="0" err="1" smtClean="0"/>
              <a:t>Coupling</a:t>
            </a:r>
            <a:r>
              <a:rPr lang="fr-FR" dirty="0" smtClean="0"/>
              <a:t> </a:t>
            </a:r>
            <a:r>
              <a:rPr lang="fr-FR" dirty="0" err="1" smtClean="0"/>
              <a:t>between</a:t>
            </a:r>
            <a:r>
              <a:rPr lang="fr-FR" dirty="0" smtClean="0"/>
              <a:t> </a:t>
            </a:r>
            <a:r>
              <a:rPr lang="fr-FR" dirty="0" err="1" smtClean="0"/>
              <a:t>layers</a:t>
            </a:r>
            <a:r>
              <a:rPr lang="fr-FR" dirty="0"/>
              <a:t> </a:t>
            </a:r>
            <a:r>
              <a:rPr lang="fr-FR" dirty="0" smtClean="0"/>
              <a:t>and perf </a:t>
            </a:r>
            <a:r>
              <a:rPr lang="fr-FR" dirty="0" err="1" smtClean="0"/>
              <a:t>measures</a:t>
            </a:r>
            <a:endParaRPr lang="fr-FR" dirty="0"/>
          </a:p>
        </p:txBody>
      </p:sp>
      <p:sp>
        <p:nvSpPr>
          <p:cNvPr id="3" name="Espace réservé du contenu 2"/>
          <p:cNvSpPr>
            <a:spLocks noGrp="1"/>
          </p:cNvSpPr>
          <p:nvPr>
            <p:ph idx="1"/>
          </p:nvPr>
        </p:nvSpPr>
        <p:spPr/>
        <p:txBody>
          <a:bodyPr>
            <a:normAutofit/>
          </a:bodyPr>
          <a:lstStyle/>
          <a:p>
            <a:r>
              <a:rPr lang="fr-FR" sz="2800" dirty="0" smtClean="0"/>
              <a:t>Performance of </a:t>
            </a:r>
            <a:r>
              <a:rPr lang="fr-FR" sz="2800" dirty="0" err="1" smtClean="0"/>
              <a:t>different</a:t>
            </a:r>
            <a:r>
              <a:rPr lang="fr-FR" sz="2800" dirty="0" smtClean="0"/>
              <a:t> </a:t>
            </a:r>
            <a:r>
              <a:rPr lang="fr-FR" sz="2800" dirty="0" err="1" smtClean="0"/>
              <a:t>layers</a:t>
            </a:r>
            <a:r>
              <a:rPr lang="fr-FR" sz="2800" dirty="0" smtClean="0"/>
              <a:t> are </a:t>
            </a:r>
            <a:r>
              <a:rPr lang="fr-FR" sz="2800" dirty="0" err="1" smtClean="0"/>
              <a:t>coupled</a:t>
            </a:r>
            <a:r>
              <a:rPr lang="fr-FR" sz="2800" dirty="0" smtClean="0"/>
              <a:t>.</a:t>
            </a:r>
          </a:p>
          <a:p>
            <a:r>
              <a:rPr lang="fr-FR" sz="2800" dirty="0" smtClean="0"/>
              <a:t>Ex 1: TCP uses </a:t>
            </a:r>
            <a:r>
              <a:rPr lang="fr-FR" sz="2800" dirty="0" err="1" smtClean="0"/>
              <a:t>loss</a:t>
            </a:r>
            <a:r>
              <a:rPr lang="fr-FR" sz="2800" dirty="0" smtClean="0"/>
              <a:t> of </a:t>
            </a:r>
            <a:r>
              <a:rPr lang="fr-FR" sz="2800" dirty="0" err="1" smtClean="0"/>
              <a:t>packets</a:t>
            </a:r>
            <a:r>
              <a:rPr lang="fr-FR" sz="2800" dirty="0" smtClean="0"/>
              <a:t> as a signal of congestion and </a:t>
            </a:r>
            <a:r>
              <a:rPr lang="fr-FR" sz="2800" dirty="0" err="1" smtClean="0"/>
              <a:t>reacts</a:t>
            </a:r>
            <a:r>
              <a:rPr lang="fr-FR" sz="2800" dirty="0" smtClean="0"/>
              <a:t> in </a:t>
            </a:r>
            <a:r>
              <a:rPr lang="fr-FR" sz="2800" dirty="0" err="1" smtClean="0"/>
              <a:t>decreasing</a:t>
            </a:r>
            <a:r>
              <a:rPr lang="fr-FR" sz="2800" dirty="0" smtClean="0"/>
              <a:t> the </a:t>
            </a:r>
            <a:r>
              <a:rPr lang="fr-FR" sz="2800" dirty="0" err="1" smtClean="0"/>
              <a:t>throughput</a:t>
            </a:r>
            <a:r>
              <a:rPr lang="fr-FR" sz="2800" dirty="0" smtClean="0"/>
              <a:t>. It </a:t>
            </a:r>
            <a:r>
              <a:rPr lang="fr-FR" sz="2800" dirty="0" err="1" smtClean="0"/>
              <a:t>retransmits</a:t>
            </a:r>
            <a:r>
              <a:rPr lang="fr-FR" sz="2800" dirty="0" smtClean="0"/>
              <a:t> </a:t>
            </a:r>
            <a:r>
              <a:rPr lang="fr-FR" sz="2800" dirty="0" err="1" smtClean="0"/>
              <a:t>losses</a:t>
            </a:r>
            <a:r>
              <a:rPr lang="fr-FR" sz="2800" dirty="0" smtClean="0"/>
              <a:t>. </a:t>
            </a:r>
            <a:r>
              <a:rPr lang="fr-FR" sz="2800" dirty="0" err="1" smtClean="0"/>
              <a:t>Thus</a:t>
            </a:r>
            <a:r>
              <a:rPr lang="fr-FR" sz="2800" dirty="0" smtClean="0"/>
              <a:t> </a:t>
            </a:r>
            <a:r>
              <a:rPr lang="fr-FR" sz="2800" dirty="0" err="1" smtClean="0"/>
              <a:t>losses</a:t>
            </a:r>
            <a:r>
              <a:rPr lang="fr-FR" sz="2800" dirty="0" smtClean="0"/>
              <a:t> are </a:t>
            </a:r>
            <a:r>
              <a:rPr lang="fr-FR" sz="2800" dirty="0" err="1" smtClean="0"/>
              <a:t>transformed</a:t>
            </a:r>
            <a:r>
              <a:rPr lang="fr-FR" sz="2800" dirty="0" smtClean="0"/>
              <a:t> </a:t>
            </a:r>
            <a:r>
              <a:rPr lang="fr-FR" sz="2800" dirty="0" err="1" smtClean="0"/>
              <a:t>into</a:t>
            </a:r>
            <a:r>
              <a:rPr lang="fr-FR" sz="2800" dirty="0" smtClean="0"/>
              <a:t> </a:t>
            </a:r>
            <a:r>
              <a:rPr lang="fr-FR" sz="2800" dirty="0" err="1" smtClean="0"/>
              <a:t>larger</a:t>
            </a:r>
            <a:r>
              <a:rPr lang="fr-FR" sz="2800" dirty="0" smtClean="0"/>
              <a:t> </a:t>
            </a:r>
            <a:r>
              <a:rPr lang="fr-FR" sz="2800" dirty="0" err="1" smtClean="0"/>
              <a:t>delays</a:t>
            </a:r>
            <a:r>
              <a:rPr lang="fr-FR" sz="2800" dirty="0" smtClean="0"/>
              <a:t>, </a:t>
            </a:r>
            <a:r>
              <a:rPr lang="fr-FR" sz="2800" dirty="0" err="1" smtClean="0"/>
              <a:t>lower</a:t>
            </a:r>
            <a:r>
              <a:rPr lang="fr-FR" sz="2800" dirty="0" smtClean="0"/>
              <a:t> </a:t>
            </a:r>
            <a:r>
              <a:rPr lang="fr-FR" sz="2800" dirty="0" err="1" smtClean="0"/>
              <a:t>throughput</a:t>
            </a:r>
            <a:endParaRPr lang="fr-FR" sz="2800" dirty="0" smtClean="0"/>
          </a:p>
          <a:p>
            <a:r>
              <a:rPr lang="fr-FR" sz="2800" dirty="0" smtClean="0"/>
              <a:t>Ex 2: </a:t>
            </a:r>
            <a:r>
              <a:rPr lang="fr-FR" sz="2800" dirty="0" err="1" smtClean="0"/>
              <a:t>When</a:t>
            </a:r>
            <a:r>
              <a:rPr lang="fr-FR" sz="2800" dirty="0" smtClean="0"/>
              <a:t> </a:t>
            </a:r>
            <a:r>
              <a:rPr lang="fr-FR" sz="2800" dirty="0" err="1" smtClean="0"/>
              <a:t>video</a:t>
            </a:r>
            <a:r>
              <a:rPr lang="fr-FR" sz="2800" dirty="0" smtClean="0"/>
              <a:t> or </a:t>
            </a:r>
            <a:r>
              <a:rPr lang="fr-FR" sz="2800" dirty="0" err="1" smtClean="0"/>
              <a:t>voice</a:t>
            </a:r>
            <a:r>
              <a:rPr lang="fr-FR" sz="2800" dirty="0" smtClean="0"/>
              <a:t> are </a:t>
            </a:r>
            <a:r>
              <a:rPr lang="fr-FR" sz="2800" dirty="0" err="1" smtClean="0"/>
              <a:t>played</a:t>
            </a:r>
            <a:r>
              <a:rPr lang="fr-FR" sz="2800" dirty="0" smtClean="0"/>
              <a:t>, the </a:t>
            </a:r>
            <a:r>
              <a:rPr lang="fr-FR" sz="2800" dirty="0" err="1" smtClean="0"/>
              <a:t>seauence</a:t>
            </a:r>
            <a:r>
              <a:rPr lang="fr-FR" sz="2800" dirty="0" smtClean="0"/>
              <a:t> of </a:t>
            </a:r>
            <a:r>
              <a:rPr lang="fr-FR" sz="2800" dirty="0" err="1" smtClean="0"/>
              <a:t>events</a:t>
            </a:r>
            <a:r>
              <a:rPr lang="fr-FR" sz="2800" dirty="0" smtClean="0"/>
              <a:t> at destination </a:t>
            </a:r>
            <a:r>
              <a:rPr lang="fr-FR" sz="2800" dirty="0" err="1" smtClean="0"/>
              <a:t>should</a:t>
            </a:r>
            <a:r>
              <a:rPr lang="fr-FR" sz="2800" dirty="0" smtClean="0"/>
              <a:t> </a:t>
            </a:r>
            <a:r>
              <a:rPr lang="fr-FR" sz="2800" dirty="0" err="1" smtClean="0"/>
              <a:t>be</a:t>
            </a:r>
            <a:r>
              <a:rPr lang="fr-FR" sz="2800" dirty="0" smtClean="0"/>
              <a:t> the </a:t>
            </a:r>
            <a:r>
              <a:rPr lang="fr-FR" sz="2800" dirty="0" err="1" smtClean="0"/>
              <a:t>same</a:t>
            </a:r>
            <a:r>
              <a:rPr lang="fr-FR" sz="2800" dirty="0" smtClean="0"/>
              <a:t> as at the. </a:t>
            </a:r>
            <a:r>
              <a:rPr lang="fr-FR" sz="2800" dirty="0" err="1" smtClean="0"/>
              <a:t>Thus</a:t>
            </a:r>
            <a:r>
              <a:rPr lang="fr-FR" sz="2800" dirty="0" smtClean="0"/>
              <a:t> if a </a:t>
            </a:r>
            <a:r>
              <a:rPr lang="fr-FR" sz="2800" dirty="0" err="1" smtClean="0"/>
              <a:t>packet</a:t>
            </a:r>
            <a:r>
              <a:rPr lang="fr-FR" sz="2800" dirty="0" smtClean="0"/>
              <a:t> </a:t>
            </a:r>
            <a:r>
              <a:rPr lang="fr-FR" sz="2800" dirty="0" err="1" smtClean="0"/>
              <a:t>does</a:t>
            </a:r>
            <a:r>
              <a:rPr lang="fr-FR" sz="2800" dirty="0" smtClean="0"/>
              <a:t> not arrive in time to </a:t>
            </a:r>
            <a:r>
              <a:rPr lang="fr-FR" sz="2800" dirty="0" err="1" smtClean="0"/>
              <a:t>be</a:t>
            </a:r>
            <a:r>
              <a:rPr lang="fr-FR" sz="2800" dirty="0" smtClean="0"/>
              <a:t> </a:t>
            </a:r>
            <a:r>
              <a:rPr lang="fr-FR" sz="2800" dirty="0" err="1" smtClean="0"/>
              <a:t>played</a:t>
            </a:r>
            <a:r>
              <a:rPr lang="fr-FR" sz="2800" dirty="0" smtClean="0"/>
              <a:t> </a:t>
            </a:r>
            <a:r>
              <a:rPr lang="fr-FR" sz="2800" dirty="0" err="1" smtClean="0"/>
              <a:t>then</a:t>
            </a:r>
            <a:r>
              <a:rPr lang="fr-FR" sz="2800" dirty="0" smtClean="0"/>
              <a:t> </a:t>
            </a:r>
            <a:r>
              <a:rPr lang="fr-FR" sz="2800" dirty="0" err="1" smtClean="0"/>
              <a:t>it</a:t>
            </a:r>
            <a:r>
              <a:rPr lang="fr-FR" sz="2800" dirty="0" smtClean="0"/>
              <a:t> </a:t>
            </a:r>
            <a:r>
              <a:rPr lang="fr-FR" sz="2800" dirty="0" err="1" smtClean="0"/>
              <a:t>is</a:t>
            </a:r>
            <a:r>
              <a:rPr lang="fr-FR" sz="2800" dirty="0" smtClean="0"/>
              <a:t> </a:t>
            </a:r>
            <a:r>
              <a:rPr lang="fr-FR" sz="2800" dirty="0" err="1" smtClean="0"/>
              <a:t>useless</a:t>
            </a:r>
            <a:r>
              <a:rPr lang="fr-FR" sz="2800" dirty="0"/>
              <a:t> </a:t>
            </a:r>
            <a:r>
              <a:rPr lang="fr-FR" sz="2800" dirty="0" smtClean="0"/>
              <a:t>and </a:t>
            </a:r>
            <a:r>
              <a:rPr lang="fr-FR" sz="2800" dirty="0" err="1" smtClean="0"/>
              <a:t>it</a:t>
            </a:r>
            <a:r>
              <a:rPr lang="fr-FR" sz="2800" dirty="0" smtClean="0"/>
              <a:t> </a:t>
            </a:r>
            <a:r>
              <a:rPr lang="fr-FR" sz="2800" dirty="0" err="1" smtClean="0"/>
              <a:t>is</a:t>
            </a:r>
            <a:r>
              <a:rPr lang="fr-FR" sz="2800" dirty="0" smtClean="0"/>
              <a:t> </a:t>
            </a:r>
            <a:r>
              <a:rPr lang="fr-FR" sz="2800" dirty="0" err="1" smtClean="0"/>
              <a:t>dropped</a:t>
            </a:r>
            <a:r>
              <a:rPr lang="fr-FR" sz="2800" dirty="0" smtClean="0"/>
              <a:t>. </a:t>
            </a:r>
            <a:r>
              <a:rPr lang="fr-FR" sz="2800" dirty="0" err="1" smtClean="0"/>
              <a:t>Here</a:t>
            </a:r>
            <a:r>
              <a:rPr lang="fr-FR" sz="2800" dirty="0" smtClean="0"/>
              <a:t> </a:t>
            </a:r>
            <a:r>
              <a:rPr lang="fr-FR" sz="2800" dirty="0" err="1" smtClean="0"/>
              <a:t>delay</a:t>
            </a:r>
            <a:r>
              <a:rPr lang="fr-FR" sz="2800" dirty="0" smtClean="0"/>
              <a:t> </a:t>
            </a:r>
            <a:r>
              <a:rPr lang="fr-FR" sz="2800" dirty="0" err="1" smtClean="0"/>
              <a:t>creates</a:t>
            </a:r>
            <a:r>
              <a:rPr lang="fr-FR" sz="2800" dirty="0" smtClean="0"/>
              <a:t> </a:t>
            </a:r>
            <a:r>
              <a:rPr lang="fr-FR" sz="2800" dirty="0" err="1" smtClean="0"/>
              <a:t>losses</a:t>
            </a:r>
            <a:endParaRPr lang="fr-FR" sz="2800" dirty="0" smtClean="0"/>
          </a:p>
          <a:p>
            <a:endParaRPr lang="fr-FR" sz="2800" dirty="0"/>
          </a:p>
          <a:p>
            <a:endParaRPr lang="fr-FR" sz="2800" dirty="0"/>
          </a:p>
        </p:txBody>
      </p:sp>
    </p:spTree>
    <p:extLst>
      <p:ext uri="{BB962C8B-B14F-4D97-AF65-F5344CB8AC3E}">
        <p14:creationId xmlns:p14="http://schemas.microsoft.com/office/powerpoint/2010/main" val="1494891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147894"/>
            <a:ext cx="9720072" cy="1499616"/>
          </a:xfrm>
        </p:spPr>
        <p:txBody>
          <a:bodyPr/>
          <a:lstStyle/>
          <a:p>
            <a:r>
              <a:rPr lang="fr-FR" dirty="0" smtClean="0"/>
              <a:t>How</a:t>
            </a:r>
            <a:r>
              <a:rPr lang="fr-FR" sz="6600" dirty="0" smtClean="0"/>
              <a:t> </a:t>
            </a:r>
            <a:r>
              <a:rPr lang="fr-FR" dirty="0" err="1" smtClean="0"/>
              <a:t>bad</a:t>
            </a:r>
            <a:r>
              <a:rPr lang="fr-FR" dirty="0" smtClean="0"/>
              <a:t> </a:t>
            </a:r>
            <a:r>
              <a:rPr lang="fr-FR" dirty="0" err="1" smtClean="0"/>
              <a:t>is</a:t>
            </a:r>
            <a:r>
              <a:rPr lang="fr-FR" dirty="0" smtClean="0"/>
              <a:t> Road </a:t>
            </a:r>
            <a:r>
              <a:rPr lang="fr-FR" dirty="0" err="1" smtClean="0"/>
              <a:t>traffic</a:t>
            </a:r>
            <a:r>
              <a:rPr lang="fr-FR" dirty="0" smtClean="0"/>
              <a:t> congestion</a:t>
            </a:r>
            <a:endParaRPr lang="fr-FR" dirty="0"/>
          </a:p>
        </p:txBody>
      </p:sp>
      <p:sp>
        <p:nvSpPr>
          <p:cNvPr id="3" name="Espace réservé du contenu 2"/>
          <p:cNvSpPr>
            <a:spLocks noGrp="1"/>
          </p:cNvSpPr>
          <p:nvPr>
            <p:ph idx="1"/>
          </p:nvPr>
        </p:nvSpPr>
        <p:spPr>
          <a:xfrm>
            <a:off x="268754" y="1325217"/>
            <a:ext cx="11830481" cy="5408212"/>
          </a:xfrm>
        </p:spPr>
        <p:txBody>
          <a:bodyPr>
            <a:normAutofit fontScale="92500" lnSpcReduction="10000"/>
          </a:bodyPr>
          <a:lstStyle/>
          <a:p>
            <a:r>
              <a:rPr lang="en-US" sz="2800" b="1" dirty="0" smtClean="0"/>
              <a:t>Road </a:t>
            </a:r>
            <a:r>
              <a:rPr lang="en-US" sz="2800" b="1" dirty="0"/>
              <a:t>traffic congestion damage: </a:t>
            </a:r>
            <a:r>
              <a:rPr lang="en-US" sz="2800" dirty="0"/>
              <a:t>"In the U.S. alone, congestion cost $305 billion last year [2017], an increase of $10 billion from 2016…” see</a:t>
            </a:r>
            <a:endParaRPr lang="fr-FR" sz="2800" dirty="0"/>
          </a:p>
          <a:p>
            <a:r>
              <a:rPr lang="en-US" sz="2800" dirty="0"/>
              <a:t>https://www.citylab.com/transportation/2018/02/traffics-mind-boggling-economic-toll/552488/</a:t>
            </a:r>
            <a:endParaRPr lang="fr-FR" sz="2800" dirty="0"/>
          </a:p>
          <a:p>
            <a:r>
              <a:rPr lang="en-US" sz="3600" b="1" dirty="0"/>
              <a:t>Externality on environment:</a:t>
            </a:r>
            <a:r>
              <a:rPr lang="en-US" sz="3600" dirty="0"/>
              <a:t> “passenger </a:t>
            </a:r>
            <a:r>
              <a:rPr lang="en-GB" sz="3600" dirty="0"/>
              <a:t>vehicles are a highly visible source of greenhouse gases that has the potential to continue growing steadily through 2030 and beyond. </a:t>
            </a:r>
            <a:r>
              <a:rPr lang="en-GB" sz="3600" dirty="0" smtClean="0"/>
              <a:t>“Wheel-to-wheel </a:t>
            </a:r>
            <a:r>
              <a:rPr lang="en-GB" sz="3600" dirty="0"/>
              <a:t>carbon emissions from these vehicles accounted for about 7 percent of global greenhouse gas emissions in 2006. Unabated annual carbon emissions from passenger vehicles are, however projected to climb more than 54 percent by 2030, reaching 4.7 Giga-tons (Gt) CO2 that year.”</a:t>
            </a:r>
            <a:endParaRPr lang="fr-FR" sz="3600" dirty="0"/>
          </a:p>
          <a:p>
            <a:r>
              <a:rPr lang="en-GB" sz="2800" dirty="0"/>
              <a:t>Thus, road traffic congestion has serious impact on the society and on CO2 emission</a:t>
            </a:r>
            <a:r>
              <a:rPr lang="en-GB" dirty="0" smtClean="0"/>
              <a:t>.</a:t>
            </a:r>
            <a:endParaRPr lang="fr-FR" dirty="0"/>
          </a:p>
        </p:txBody>
      </p:sp>
    </p:spTree>
    <p:extLst>
      <p:ext uri="{BB962C8B-B14F-4D97-AF65-F5344CB8AC3E}">
        <p14:creationId xmlns:p14="http://schemas.microsoft.com/office/powerpoint/2010/main" val="2553994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0"/>
            <a:ext cx="9720072" cy="1499616"/>
          </a:xfrm>
        </p:spPr>
        <p:txBody>
          <a:bodyPr/>
          <a:lstStyle/>
          <a:p>
            <a:r>
              <a:rPr lang="en-US" b="1" dirty="0"/>
              <a:t>Modelling the impact of congestion on the environment</a:t>
            </a:r>
            <a:endParaRPr lang="fr-FR" dirty="0"/>
          </a:p>
        </p:txBody>
      </p:sp>
      <p:sp>
        <p:nvSpPr>
          <p:cNvPr id="3" name="Espace réservé du contenu 2"/>
          <p:cNvSpPr>
            <a:spLocks noGrp="1"/>
          </p:cNvSpPr>
          <p:nvPr>
            <p:ph idx="1"/>
          </p:nvPr>
        </p:nvSpPr>
        <p:spPr>
          <a:xfrm>
            <a:off x="238539" y="1499617"/>
            <a:ext cx="11622157" cy="5139722"/>
          </a:xfrm>
        </p:spPr>
        <p:txBody>
          <a:bodyPr>
            <a:noAutofit/>
          </a:bodyPr>
          <a:lstStyle/>
          <a:p>
            <a:r>
              <a:rPr lang="en-US" sz="2800" dirty="0" smtClean="0"/>
              <a:t>Modelling </a:t>
            </a:r>
            <a:r>
              <a:rPr lang="en-US" sz="2800" dirty="0"/>
              <a:t>emission as a function of road traffic congestion is quite difficult </a:t>
            </a:r>
            <a:r>
              <a:rPr lang="en-US" sz="2800" b="1" dirty="0"/>
              <a:t>[GW-2016]</a:t>
            </a:r>
            <a:r>
              <a:rPr lang="en-US" sz="2800" dirty="0"/>
              <a:t>. Many papers restrict the study of this problem to one given town and the results reported are usually in the form of measurements or simulation studies or combination between simulations and physical models obtained through measurements of the emission </a:t>
            </a:r>
            <a:r>
              <a:rPr lang="en-US" sz="2800" b="1" dirty="0"/>
              <a:t>[SB-2009,MC-2011, SB-2009].</a:t>
            </a:r>
            <a:r>
              <a:rPr lang="en-US" sz="2800" dirty="0"/>
              <a:t> </a:t>
            </a:r>
            <a:endParaRPr lang="en-US" sz="2800" dirty="0" smtClean="0"/>
          </a:p>
          <a:p>
            <a:r>
              <a:rPr lang="en-US" sz="2800" dirty="0" smtClean="0"/>
              <a:t>There </a:t>
            </a:r>
            <a:r>
              <a:rPr lang="en-US" sz="2800" dirty="0"/>
              <a:t>are many factors that contribute to the emission: acceleration behavior, the type of petrol or of energy used etc., the type of the car, see the </a:t>
            </a:r>
            <a:r>
              <a:rPr lang="en-US" sz="2800" dirty="0" err="1"/>
              <a:t>Versit</a:t>
            </a:r>
            <a:r>
              <a:rPr lang="en-US" sz="2800" dirty="0"/>
              <a:t>+ model </a:t>
            </a:r>
            <a:r>
              <a:rPr lang="en-US" sz="2800" b="1" dirty="0"/>
              <a:t>[SSR-2007] </a:t>
            </a:r>
            <a:r>
              <a:rPr lang="en-US" sz="2800" dirty="0"/>
              <a:t>that studies</a:t>
            </a:r>
            <a:r>
              <a:rPr lang="en-US" sz="2800" b="1" dirty="0"/>
              <a:t> </a:t>
            </a:r>
            <a:r>
              <a:rPr lang="en-US" sz="2800" dirty="0"/>
              <a:t>the impact of different parameters on the emission in Antwerp. </a:t>
            </a:r>
            <a:endParaRPr lang="en-US" sz="2800" dirty="0" smtClean="0"/>
          </a:p>
          <a:p>
            <a:r>
              <a:rPr lang="en-US" sz="2800" dirty="0" smtClean="0"/>
              <a:t>A </a:t>
            </a:r>
            <a:r>
              <a:rPr lang="en-US" sz="2800" dirty="0"/>
              <a:t>very simple model that relates congestion to emission is the link emission factor </a:t>
            </a:r>
            <a:r>
              <a:rPr lang="en-US" sz="2800" b="1" dirty="0"/>
              <a:t>[Na-2000].</a:t>
            </a:r>
            <a:r>
              <a:rPr lang="en-US" sz="2800" dirty="0"/>
              <a:t> While it may seem simplistic, it allows to identify important paradoxical behavior in which increasing congestion could sometime decrease emission.</a:t>
            </a:r>
            <a:endParaRPr lang="fr-FR" sz="2800" dirty="0" smtClean="0"/>
          </a:p>
          <a:p>
            <a:endParaRPr lang="fr-FR" sz="2800" dirty="0" smtClean="0"/>
          </a:p>
        </p:txBody>
      </p:sp>
    </p:spTree>
    <p:extLst>
      <p:ext uri="{BB962C8B-B14F-4D97-AF65-F5344CB8AC3E}">
        <p14:creationId xmlns:p14="http://schemas.microsoft.com/office/powerpoint/2010/main" val="1849988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0"/>
            <a:ext cx="9720072" cy="1499616"/>
          </a:xfrm>
        </p:spPr>
        <p:txBody>
          <a:bodyPr/>
          <a:lstStyle/>
          <a:p>
            <a:r>
              <a:rPr lang="en-US" b="1" dirty="0"/>
              <a:t>Modelling the impact of congestion on the environment</a:t>
            </a:r>
            <a:endParaRPr lang="fr-FR" dirty="0"/>
          </a:p>
        </p:txBody>
      </p:sp>
      <p:sp>
        <p:nvSpPr>
          <p:cNvPr id="3" name="Espace réservé du contenu 2"/>
          <p:cNvSpPr>
            <a:spLocks noGrp="1"/>
          </p:cNvSpPr>
          <p:nvPr>
            <p:ph idx="1"/>
          </p:nvPr>
        </p:nvSpPr>
        <p:spPr>
          <a:xfrm>
            <a:off x="238539" y="1499617"/>
            <a:ext cx="11622157" cy="5139722"/>
          </a:xfrm>
        </p:spPr>
        <p:txBody>
          <a:bodyPr>
            <a:noAutofit/>
          </a:bodyPr>
          <a:lstStyle/>
          <a:p>
            <a:pPr marL="0" indent="0">
              <a:buNone/>
            </a:pPr>
            <a:r>
              <a:rPr lang="en-US" sz="2800" dirty="0"/>
              <a:t>[MK-2011] M </a:t>
            </a:r>
            <a:r>
              <a:rPr lang="en-US" sz="2800" dirty="0" err="1"/>
              <a:t>Madireddya</a:t>
            </a:r>
            <a:r>
              <a:rPr lang="en-US" sz="2800" dirty="0"/>
              <a:t>, B De </a:t>
            </a:r>
            <a:r>
              <a:rPr lang="en-US" sz="2800" dirty="0" err="1"/>
              <a:t>Coense</a:t>
            </a:r>
            <a:r>
              <a:rPr lang="en-US" sz="2800" dirty="0"/>
              <a:t> et al, « Assessment of the impact of speed limit reduction and traﬃc signal coordination on vehicle emissions using an integrated approach”, Transportation Research Part D: Transport and Environment, 16(7)504-508, </a:t>
            </a:r>
            <a:r>
              <a:rPr lang="en-US" sz="2800" dirty="0" smtClean="0"/>
              <a:t>2011</a:t>
            </a:r>
          </a:p>
          <a:p>
            <a:r>
              <a:rPr lang="en-US" sz="2800" dirty="0" smtClean="0"/>
              <a:t>[</a:t>
            </a:r>
            <a:r>
              <a:rPr lang="en-US" sz="2800" dirty="0"/>
              <a:t>GW-2016] M Grote, I Williams, J Preston, S Kemp, "Including congestion effects in urban road traffic CO2 emissions modelling: Do Local Government Authorities have the right options?", Transportation Research Part D: Transport and Environment, Vol 43, 2016, 95-106</a:t>
            </a:r>
            <a:r>
              <a:rPr lang="en-US" sz="2800" dirty="0" smtClean="0"/>
              <a:t>.</a:t>
            </a:r>
            <a:endParaRPr lang="fr-FR" sz="2800" dirty="0" smtClean="0"/>
          </a:p>
          <a:p>
            <a:r>
              <a:rPr lang="en-US" sz="2800" dirty="0" smtClean="0"/>
              <a:t>[</a:t>
            </a:r>
            <a:r>
              <a:rPr lang="en-US" sz="2800" dirty="0"/>
              <a:t>Na</a:t>
            </a:r>
            <a:r>
              <a:rPr lang="en-US" sz="2800" b="1" dirty="0"/>
              <a:t>-</a:t>
            </a:r>
            <a:r>
              <a:rPr lang="en-US" sz="2800" dirty="0"/>
              <a:t>2000] Anna </a:t>
            </a:r>
            <a:r>
              <a:rPr lang="en-US" sz="2800" dirty="0" err="1"/>
              <a:t>Nagurney</a:t>
            </a:r>
            <a:r>
              <a:rPr lang="en-US" sz="2800" dirty="0"/>
              <a:t>, Congested urban transportation networks and emission paradoxes, Transportation Research Part D: Transport and Environment, 5(2), 145-151, 2000</a:t>
            </a:r>
            <a:endParaRPr lang="fr-FR" sz="2800" dirty="0"/>
          </a:p>
          <a:p>
            <a:endParaRPr lang="fr-FR" sz="2800" dirty="0" smtClean="0"/>
          </a:p>
        </p:txBody>
      </p:sp>
    </p:spTree>
    <p:extLst>
      <p:ext uri="{BB962C8B-B14F-4D97-AF65-F5344CB8AC3E}">
        <p14:creationId xmlns:p14="http://schemas.microsoft.com/office/powerpoint/2010/main" val="2954398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147894"/>
            <a:ext cx="9720072" cy="1499616"/>
          </a:xfrm>
        </p:spPr>
        <p:txBody>
          <a:bodyPr/>
          <a:lstStyle/>
          <a:p>
            <a:r>
              <a:rPr lang="fr-FR" dirty="0" err="1" smtClean="0"/>
              <a:t>Externalities</a:t>
            </a:r>
            <a:r>
              <a:rPr lang="fr-FR" dirty="0" smtClean="0"/>
              <a:t> of congestion</a:t>
            </a:r>
            <a:endParaRPr lang="fr-FR" dirty="0"/>
          </a:p>
        </p:txBody>
      </p:sp>
      <p:sp>
        <p:nvSpPr>
          <p:cNvPr id="3" name="Espace réservé du contenu 2"/>
          <p:cNvSpPr>
            <a:spLocks noGrp="1"/>
          </p:cNvSpPr>
          <p:nvPr>
            <p:ph idx="1"/>
          </p:nvPr>
        </p:nvSpPr>
        <p:spPr>
          <a:xfrm>
            <a:off x="268754" y="1325217"/>
            <a:ext cx="11830481" cy="5408212"/>
          </a:xfrm>
        </p:spPr>
        <p:txBody>
          <a:bodyPr>
            <a:normAutofit lnSpcReduction="10000"/>
          </a:bodyPr>
          <a:lstStyle/>
          <a:p>
            <a:r>
              <a:rPr lang="en-GB" dirty="0"/>
              <a:t> </a:t>
            </a:r>
            <a:r>
              <a:rPr lang="en-GB" b="1" dirty="0" smtClean="0"/>
              <a:t>Congestion </a:t>
            </a:r>
            <a:r>
              <a:rPr lang="en-GB" b="1" dirty="0"/>
              <a:t>in computer networks</a:t>
            </a:r>
            <a:r>
              <a:rPr lang="en-GB" dirty="0"/>
              <a:t>. </a:t>
            </a:r>
            <a:endParaRPr lang="en-GB" dirty="0" smtClean="0"/>
          </a:p>
          <a:p>
            <a:r>
              <a:rPr lang="en-US" dirty="0" smtClean="0"/>
              <a:t>In </a:t>
            </a:r>
            <a:r>
              <a:rPr lang="en-US" dirty="0"/>
              <a:t>the entry “Network congestion” in Wikipedia it is written that “If we want to create a sustainable future for the internet, we need a new way of solving the congestion problem. Today, the solution is simply to add more capacity.“ Network congestion may occur at different levels: at the access to the network, where phenomena as collisions and interference may play an important role, at flow control at the link level as well as at the end-to-end level.</a:t>
            </a:r>
            <a:endParaRPr lang="fr-FR" dirty="0"/>
          </a:p>
          <a:p>
            <a:r>
              <a:rPr lang="en-US" b="1" dirty="0"/>
              <a:t>Network congestion and environment</a:t>
            </a:r>
            <a:r>
              <a:rPr lang="en-US" dirty="0"/>
              <a:t>. </a:t>
            </a:r>
            <a:endParaRPr lang="en-US" dirty="0" smtClean="0"/>
          </a:p>
          <a:p>
            <a:r>
              <a:rPr lang="en-GB" dirty="0" smtClean="0"/>
              <a:t>The </a:t>
            </a:r>
            <a:r>
              <a:rPr lang="en-GB" dirty="0"/>
              <a:t>electricity consumption of data centres has grown by a factor of around four since 2007 and along with that the amount of CO2 emission </a:t>
            </a:r>
            <a:r>
              <a:rPr lang="en-GB" b="1" dirty="0"/>
              <a:t>[</a:t>
            </a:r>
            <a:r>
              <a:rPr lang="en-GB" b="1" dirty="0" err="1"/>
              <a:t>McK</a:t>
            </a:r>
            <a:r>
              <a:rPr lang="en-GB" b="1" dirty="0"/>
              <a:t>]</a:t>
            </a:r>
            <a:r>
              <a:rPr lang="en-GB" dirty="0"/>
              <a:t> which has grown by a similar factor Hence. congestion that would appear in datacentres could result not only in a waste of resources but could also contribute to the green house effect. </a:t>
            </a:r>
            <a:endParaRPr lang="en-GB" dirty="0" smtClean="0"/>
          </a:p>
          <a:p>
            <a:r>
              <a:rPr lang="en-GB" dirty="0" smtClean="0"/>
              <a:t>_____________________________________________________________</a:t>
            </a:r>
          </a:p>
          <a:p>
            <a:r>
              <a:rPr lang="en-GB" dirty="0"/>
              <a:t>[</a:t>
            </a:r>
            <a:r>
              <a:rPr lang="en-GB" dirty="0" err="1"/>
              <a:t>McK</a:t>
            </a:r>
            <a:r>
              <a:rPr lang="en-GB" dirty="0"/>
              <a:t>] McKinsey on Business Technology, and Data </a:t>
            </a:r>
            <a:r>
              <a:rPr lang="en-GB" dirty="0" err="1"/>
              <a:t>centers</a:t>
            </a:r>
            <a:r>
              <a:rPr lang="en-GB" dirty="0"/>
              <a:t>: How to cut carbon emissions and costs</a:t>
            </a:r>
            <a:endParaRPr lang="fr-FR" dirty="0"/>
          </a:p>
          <a:p>
            <a:r>
              <a:rPr lang="en-US" u="sng" dirty="0">
                <a:hlinkClick r:id="rId2"/>
              </a:rPr>
              <a:t>ftp://public.dhe.ibm.com/software/uk/itsolutions/optimiseit/greenhub/carbon-managment/pov-mckinsey-report.pdf</a:t>
            </a:r>
            <a:endParaRPr lang="fr-FR" dirty="0"/>
          </a:p>
        </p:txBody>
      </p:sp>
    </p:spTree>
    <p:extLst>
      <p:ext uri="{BB962C8B-B14F-4D97-AF65-F5344CB8AC3E}">
        <p14:creationId xmlns:p14="http://schemas.microsoft.com/office/powerpoint/2010/main" val="718313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Two</a:t>
            </a:r>
            <a:r>
              <a:rPr lang="fr-FR" dirty="0" smtClean="0"/>
              <a:t> </a:t>
            </a:r>
            <a:r>
              <a:rPr lang="fr-FR" dirty="0" err="1" smtClean="0"/>
              <a:t>games</a:t>
            </a:r>
            <a:r>
              <a:rPr lang="fr-FR" dirty="0" smtClean="0"/>
              <a:t>:</a:t>
            </a:r>
            <a:endParaRPr lang="fr-FR" dirty="0"/>
          </a:p>
        </p:txBody>
      </p:sp>
      <p:sp>
        <p:nvSpPr>
          <p:cNvPr id="3" name="Espace réservé du contenu 2"/>
          <p:cNvSpPr>
            <a:spLocks noGrp="1"/>
          </p:cNvSpPr>
          <p:nvPr>
            <p:ph idx="1"/>
          </p:nvPr>
        </p:nvSpPr>
        <p:spPr/>
        <p:txBody>
          <a:bodyPr/>
          <a:lstStyle/>
          <a:p>
            <a:r>
              <a:rPr lang="fr-FR" dirty="0" err="1" smtClean="0"/>
              <a:t>Load</a:t>
            </a:r>
            <a:r>
              <a:rPr lang="fr-FR" dirty="0" smtClean="0"/>
              <a:t> </a:t>
            </a:r>
            <a:r>
              <a:rPr lang="fr-FR" dirty="0" err="1" smtClean="0"/>
              <a:t>balancing</a:t>
            </a:r>
            <a:r>
              <a:rPr lang="fr-FR" dirty="0" smtClean="0"/>
              <a:t> </a:t>
            </a:r>
            <a:r>
              <a:rPr lang="fr-FR" dirty="0" err="1" smtClean="0"/>
              <a:t>game</a:t>
            </a:r>
            <a:endParaRPr lang="fr-FR" dirty="0" smtClean="0"/>
          </a:p>
          <a:p>
            <a:r>
              <a:rPr lang="fr-FR" dirty="0" err="1" smtClean="0"/>
              <a:t>Rent</a:t>
            </a:r>
            <a:r>
              <a:rPr lang="fr-FR" dirty="0" smtClean="0"/>
              <a:t> </a:t>
            </a:r>
            <a:r>
              <a:rPr lang="fr-FR" dirty="0" err="1" smtClean="0"/>
              <a:t>seeking</a:t>
            </a:r>
            <a:r>
              <a:rPr lang="fr-FR" dirty="0" smtClean="0"/>
              <a:t> </a:t>
            </a:r>
            <a:r>
              <a:rPr lang="fr-FR" dirty="0" err="1" smtClean="0"/>
              <a:t>game</a:t>
            </a:r>
            <a:endParaRPr lang="fr-FR" dirty="0" smtClean="0"/>
          </a:p>
          <a:p>
            <a:endParaRPr lang="fr-FR" dirty="0"/>
          </a:p>
        </p:txBody>
      </p:sp>
    </p:spTree>
    <p:extLst>
      <p:ext uri="{BB962C8B-B14F-4D97-AF65-F5344CB8AC3E}">
        <p14:creationId xmlns:p14="http://schemas.microsoft.com/office/powerpoint/2010/main" val="2608427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FF0000"/>
                </a:solidFill>
              </a:rPr>
              <a:t>Example: Load balancing routing game</a:t>
            </a:r>
            <a:endParaRPr lang="fr-FR" dirty="0">
              <a:solidFill>
                <a:srgbClr val="FF0000"/>
              </a:solidFill>
            </a:endParaRPr>
          </a:p>
        </p:txBody>
      </p:sp>
      <p:sp>
        <p:nvSpPr>
          <p:cNvPr id="3" name="Espace réservé du contenu 2"/>
          <p:cNvSpPr>
            <a:spLocks noGrp="1"/>
          </p:cNvSpPr>
          <p:nvPr>
            <p:ph idx="1"/>
          </p:nvPr>
        </p:nvSpPr>
        <p:spPr>
          <a:xfrm>
            <a:off x="164123" y="1825624"/>
            <a:ext cx="6869723" cy="5032375"/>
          </a:xfrm>
        </p:spPr>
        <p:txBody>
          <a:bodyPr>
            <a:normAutofit/>
          </a:bodyPr>
          <a:lstStyle/>
          <a:p>
            <a:r>
              <a:rPr lang="en-US" dirty="0" smtClean="0"/>
              <a:t>N players send a flow of tasks to A and N send to B. </a:t>
            </a:r>
          </a:p>
          <a:p>
            <a:r>
              <a:rPr lang="en-US" dirty="0" smtClean="0"/>
              <a:t>Each player has a fixed demand</a:t>
            </a:r>
          </a:p>
          <a:p>
            <a:r>
              <a:rPr lang="en-US" dirty="0" smtClean="0"/>
              <a:t>The decision of a player is what fraction of its flow to process locally and what fraction to send over to be processed at the other access point.</a:t>
            </a:r>
          </a:p>
          <a:p>
            <a:r>
              <a:rPr lang="en-US" dirty="0" smtClean="0"/>
              <a:t>After receiving service, the tasks leave the system (node C)</a:t>
            </a:r>
          </a:p>
          <a:p>
            <a:pPr marL="0" indent="0">
              <a:buNone/>
            </a:pPr>
            <a:endParaRPr lang="fr-FR" dirty="0"/>
          </a:p>
        </p:txBody>
      </p:sp>
      <p:pic>
        <p:nvPicPr>
          <p:cNvPr id="4" name="Image 3"/>
          <p:cNvPicPr>
            <a:picLocks noChangeAspect="1"/>
          </p:cNvPicPr>
          <p:nvPr/>
        </p:nvPicPr>
        <p:blipFill rotWithShape="1">
          <a:blip r:embed="rId2"/>
          <a:srcRect l="18974" t="36040" r="62436" b="36154"/>
          <a:stretch/>
        </p:blipFill>
        <p:spPr>
          <a:xfrm>
            <a:off x="7033846" y="2192268"/>
            <a:ext cx="5171670" cy="4351338"/>
          </a:xfrm>
          <a:prstGeom prst="rect">
            <a:avLst/>
          </a:prstGeom>
        </p:spPr>
      </p:pic>
    </p:spTree>
    <p:extLst>
      <p:ext uri="{BB962C8B-B14F-4D97-AF65-F5344CB8AC3E}">
        <p14:creationId xmlns:p14="http://schemas.microsoft.com/office/powerpoint/2010/main" val="3910640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1363" y="214155"/>
            <a:ext cx="9829800" cy="1495375"/>
          </a:xfrm>
        </p:spPr>
        <p:txBody>
          <a:bodyPr/>
          <a:lstStyle/>
          <a:p>
            <a:r>
              <a:rPr lang="fr-FR" dirty="0" smtClean="0"/>
              <a:t>Road Traffic Networks</a:t>
            </a:r>
            <a:endParaRPr lang="fr-FR" dirty="0"/>
          </a:p>
        </p:txBody>
      </p:sp>
      <p:sp>
        <p:nvSpPr>
          <p:cNvPr id="3" name="Espace réservé du contenu 2"/>
          <p:cNvSpPr>
            <a:spLocks noGrp="1"/>
          </p:cNvSpPr>
          <p:nvPr>
            <p:ph idx="1"/>
          </p:nvPr>
        </p:nvSpPr>
        <p:spPr>
          <a:xfrm>
            <a:off x="986226" y="1835426"/>
            <a:ext cx="10953983" cy="4023360"/>
          </a:xfrm>
        </p:spPr>
        <p:txBody>
          <a:bodyPr>
            <a:noAutofit/>
          </a:bodyPr>
          <a:lstStyle/>
          <a:p>
            <a:pPr marL="0" indent="0">
              <a:buNone/>
            </a:pPr>
            <a:r>
              <a:rPr lang="en-US" sz="2400" dirty="0" smtClean="0"/>
              <a:t>Road traffic community introduces the traffic assignment problem: - routing game of choosing paths so that at equilibria each player uses a minimum cost path. </a:t>
            </a:r>
            <a:r>
              <a:rPr lang="en-US" sz="2400" dirty="0" err="1" smtClean="0"/>
              <a:t>Wardrop</a:t>
            </a:r>
            <a:r>
              <a:rPr lang="en-US" sz="2400" dirty="0" smtClean="0"/>
              <a:t> </a:t>
            </a:r>
            <a:r>
              <a:rPr lang="en-US" sz="2400" dirty="0"/>
              <a:t>models these as a</a:t>
            </a:r>
            <a:r>
              <a:rPr lang="en-US" sz="2400" dirty="0" smtClean="0"/>
              <a:t> continuum of players. Population </a:t>
            </a:r>
            <a:r>
              <a:rPr lang="en-US" sz="2400" dirty="0"/>
              <a:t>games. </a:t>
            </a:r>
            <a:endParaRPr lang="en-US" sz="2400" dirty="0" smtClean="0"/>
          </a:p>
          <a:p>
            <a:pPr marL="0" indent="0">
              <a:buNone/>
            </a:pPr>
            <a:r>
              <a:rPr lang="en-US" sz="2400" dirty="0" smtClean="0"/>
              <a:t>[BMW-1956</a:t>
            </a:r>
            <a:r>
              <a:rPr lang="en-US" sz="2400" dirty="0"/>
              <a:t>] </a:t>
            </a:r>
            <a:r>
              <a:rPr lang="en-US" sz="2400" dirty="0" smtClean="0"/>
              <a:t>Beckmann et al identify a potential</a:t>
            </a:r>
            <a:r>
              <a:rPr lang="en-US" sz="2400" dirty="0"/>
              <a:t> </a:t>
            </a:r>
            <a:r>
              <a:rPr lang="en-US" sz="2400" dirty="0" smtClean="0"/>
              <a:t>that will be obtained by Rosenthal in a discrete setting in the 70ies. Beckman introduced continuum of paths</a:t>
            </a:r>
            <a:endParaRPr lang="en-US" sz="2400" dirty="0"/>
          </a:p>
          <a:p>
            <a:pPr marL="0" indent="0">
              <a:buNone/>
            </a:pPr>
            <a:r>
              <a:rPr lang="fr-FR" sz="2400" dirty="0" err="1" smtClean="0"/>
              <a:t>Had</a:t>
            </a:r>
            <a:r>
              <a:rPr lang="fr-FR" sz="2400" dirty="0" smtClean="0"/>
              <a:t> </a:t>
            </a:r>
            <a:r>
              <a:rPr lang="fr-FR" sz="2400" dirty="0" err="1" smtClean="0"/>
              <a:t>received</a:t>
            </a:r>
            <a:r>
              <a:rPr lang="fr-FR" sz="2400" dirty="0" smtClean="0"/>
              <a:t> attention of </a:t>
            </a:r>
            <a:r>
              <a:rPr lang="fr-FR" sz="2400" dirty="0" err="1" smtClean="0"/>
              <a:t>economists</a:t>
            </a:r>
            <a:r>
              <a:rPr lang="fr-FR" sz="2400" dirty="0" smtClean="0"/>
              <a:t> </a:t>
            </a:r>
            <a:r>
              <a:rPr lang="fr-FR" sz="2400" dirty="0" err="1" smtClean="0"/>
              <a:t>even</a:t>
            </a:r>
            <a:r>
              <a:rPr lang="fr-FR" sz="2400" dirty="0" smtClean="0"/>
              <a:t> </a:t>
            </a:r>
            <a:r>
              <a:rPr lang="fr-FR" sz="2400" dirty="0" err="1" smtClean="0"/>
              <a:t>earlier</a:t>
            </a:r>
            <a:r>
              <a:rPr lang="fr-FR" sz="2400" dirty="0" smtClean="0"/>
              <a:t>, e:g: Pigou.</a:t>
            </a:r>
            <a:endParaRPr lang="fr-FR" sz="2400" dirty="0"/>
          </a:p>
          <a:p>
            <a:r>
              <a:rPr lang="fr-FR" sz="2400" dirty="0" smtClean="0"/>
              <a:t>_________________________________________________________</a:t>
            </a:r>
          </a:p>
          <a:p>
            <a:r>
              <a:rPr lang="en-GB" sz="2400" dirty="0"/>
              <a:t>JG </a:t>
            </a:r>
            <a:r>
              <a:rPr lang="en-GB" sz="2400" dirty="0" err="1"/>
              <a:t>Wardrop</a:t>
            </a:r>
            <a:r>
              <a:rPr lang="en-GB" sz="2400" dirty="0"/>
              <a:t>, “Some theoretical aspects of road traffic research, </a:t>
            </a:r>
            <a:r>
              <a:rPr lang="en-GB" sz="2400" i="1" dirty="0"/>
              <a:t>Proc. Inst. Civ. Eng</a:t>
            </a:r>
            <a:r>
              <a:rPr lang="en-GB" sz="2400" dirty="0"/>
              <a:t>. 2:325-378, </a:t>
            </a:r>
            <a:r>
              <a:rPr lang="en-GB" sz="2400" dirty="0" smtClean="0"/>
              <a:t>1952.</a:t>
            </a:r>
          </a:p>
          <a:p>
            <a:r>
              <a:rPr lang="en-US" sz="2400" dirty="0" smtClean="0"/>
              <a:t>M</a:t>
            </a:r>
            <a:r>
              <a:rPr lang="en-US" sz="2400" dirty="0"/>
              <a:t>. Beckmann et al, </a:t>
            </a:r>
            <a:r>
              <a:rPr lang="en-US" sz="2400" i="1" dirty="0"/>
              <a:t>Studies in the Economics of Transportation</a:t>
            </a:r>
            <a:r>
              <a:rPr lang="en-US" sz="2400" dirty="0"/>
              <a:t>. Yale Univ. Press, 1956.</a:t>
            </a:r>
            <a:endParaRPr lang="fr-FR" sz="2400" dirty="0"/>
          </a:p>
          <a:p>
            <a:r>
              <a:rPr lang="en-US" sz="2400" dirty="0" smtClean="0"/>
              <a:t>C</a:t>
            </a:r>
            <a:r>
              <a:rPr lang="en-US" sz="2400" dirty="0"/>
              <a:t>. Pigou, </a:t>
            </a:r>
            <a:r>
              <a:rPr lang="en-US" sz="2400" i="1" dirty="0"/>
              <a:t>The Economics of Welfare</a:t>
            </a:r>
            <a:r>
              <a:rPr lang="en-US" sz="2400" dirty="0"/>
              <a:t>, Macmillan, 1920.</a:t>
            </a:r>
            <a:endParaRPr lang="fr-FR" sz="2400" dirty="0"/>
          </a:p>
          <a:p>
            <a:endParaRPr lang="fr-FR" sz="2400" dirty="0"/>
          </a:p>
        </p:txBody>
      </p:sp>
    </p:spTree>
    <p:extLst>
      <p:ext uri="{BB962C8B-B14F-4D97-AF65-F5344CB8AC3E}">
        <p14:creationId xmlns:p14="http://schemas.microsoft.com/office/powerpoint/2010/main" val="6437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FF0000"/>
                </a:solidFill>
              </a:rPr>
              <a:t>Load balancing routing game: Delay cost </a:t>
            </a:r>
            <a:endParaRPr lang="fr-FR" dirty="0">
              <a:solidFill>
                <a:srgbClr val="FF0000"/>
              </a:solidFill>
            </a:endParaRPr>
          </a:p>
        </p:txBody>
      </p:sp>
      <p:sp>
        <p:nvSpPr>
          <p:cNvPr id="3" name="Espace réservé du contenu 2"/>
          <p:cNvSpPr>
            <a:spLocks noGrp="1"/>
          </p:cNvSpPr>
          <p:nvPr>
            <p:ph idx="1"/>
          </p:nvPr>
        </p:nvSpPr>
        <p:spPr>
          <a:xfrm>
            <a:off x="164123" y="1825624"/>
            <a:ext cx="6869723" cy="5032375"/>
          </a:xfrm>
        </p:spPr>
        <p:txBody>
          <a:bodyPr>
            <a:normAutofit/>
          </a:bodyPr>
          <a:lstStyle/>
          <a:p>
            <a:r>
              <a:rPr lang="en-US" dirty="0" smtClean="0"/>
              <a:t>Processing incurs a load dependent delay:</a:t>
            </a:r>
            <a:r>
              <a:rPr lang="fr-FR" dirty="0" smtClean="0"/>
              <a:t> in </a:t>
            </a:r>
            <a:r>
              <a:rPr lang="fr-FR" dirty="0" err="1" smtClean="0"/>
              <a:t>each</a:t>
            </a:r>
            <a:r>
              <a:rPr lang="fr-FR" dirty="0" smtClean="0"/>
              <a:t> computer, the </a:t>
            </a:r>
            <a:r>
              <a:rPr lang="fr-FR" dirty="0" err="1" smtClean="0"/>
              <a:t>delay</a:t>
            </a:r>
            <a:r>
              <a:rPr lang="fr-FR" dirty="0" smtClean="0"/>
              <a:t> </a:t>
            </a:r>
            <a:r>
              <a:rPr lang="fr-FR" dirty="0" err="1" smtClean="0"/>
              <a:t>experienced</a:t>
            </a:r>
            <a:r>
              <a:rPr lang="fr-FR" dirty="0" smtClean="0"/>
              <a:t> by a </a:t>
            </a:r>
            <a:r>
              <a:rPr lang="fr-FR" dirty="0" err="1" smtClean="0"/>
              <a:t>task</a:t>
            </a:r>
            <a:r>
              <a:rPr lang="fr-FR" dirty="0" smtClean="0"/>
              <a:t> </a:t>
            </a:r>
            <a:r>
              <a:rPr lang="fr-FR" dirty="0" err="1" smtClean="0"/>
              <a:t>is</a:t>
            </a:r>
            <a:r>
              <a:rPr lang="fr-FR" dirty="0" smtClean="0"/>
              <a:t> a </a:t>
            </a:r>
            <a:r>
              <a:rPr lang="fr-FR" dirty="0" err="1" smtClean="0"/>
              <a:t>function</a:t>
            </a:r>
            <a:r>
              <a:rPr lang="fr-FR" dirty="0" smtClean="0"/>
              <a:t> f of the total </a:t>
            </a:r>
            <a:r>
              <a:rPr lang="fr-FR" dirty="0" err="1" smtClean="0"/>
              <a:t>amount</a:t>
            </a:r>
            <a:r>
              <a:rPr lang="fr-FR" dirty="0" smtClean="0"/>
              <a:t> of </a:t>
            </a:r>
            <a:r>
              <a:rPr lang="fr-FR" dirty="0" err="1" smtClean="0"/>
              <a:t>tasks</a:t>
            </a:r>
            <a:r>
              <a:rPr lang="fr-FR" dirty="0" smtClean="0"/>
              <a:t> </a:t>
            </a:r>
            <a:r>
              <a:rPr lang="fr-FR" dirty="0" err="1" smtClean="0"/>
              <a:t>processed</a:t>
            </a:r>
            <a:r>
              <a:rPr lang="fr-FR" dirty="0" smtClean="0"/>
              <a:t> in </a:t>
            </a:r>
            <a:r>
              <a:rPr lang="fr-FR" dirty="0" err="1" smtClean="0"/>
              <a:t>that</a:t>
            </a:r>
            <a:r>
              <a:rPr lang="fr-FR" dirty="0" smtClean="0"/>
              <a:t> computer.</a:t>
            </a:r>
          </a:p>
          <a:p>
            <a:r>
              <a:rPr lang="en-US" dirty="0"/>
              <a:t>f</a:t>
            </a:r>
            <a:r>
              <a:rPr lang="en-US" dirty="0" smtClean="0"/>
              <a:t> is increasing convex (not strictly)</a:t>
            </a:r>
          </a:p>
          <a:p>
            <a:r>
              <a:rPr lang="en-US" dirty="0" smtClean="0"/>
              <a:t>Similarly with the forward delay g() on AB</a:t>
            </a:r>
          </a:p>
          <a:p>
            <a:r>
              <a:rPr lang="en-US" dirty="0" smtClean="0"/>
              <a:t>Each player minimizes the average delay of its packets.</a:t>
            </a:r>
          </a:p>
        </p:txBody>
      </p:sp>
      <p:pic>
        <p:nvPicPr>
          <p:cNvPr id="4" name="Image 3"/>
          <p:cNvPicPr>
            <a:picLocks noChangeAspect="1"/>
          </p:cNvPicPr>
          <p:nvPr/>
        </p:nvPicPr>
        <p:blipFill rotWithShape="1">
          <a:blip r:embed="rId2"/>
          <a:srcRect l="18974" t="36040" r="62436" b="36154"/>
          <a:stretch/>
        </p:blipFill>
        <p:spPr>
          <a:xfrm>
            <a:off x="7033846" y="2166142"/>
            <a:ext cx="5171670" cy="4351338"/>
          </a:xfrm>
          <a:prstGeom prst="rect">
            <a:avLst/>
          </a:prstGeom>
        </p:spPr>
      </p:pic>
    </p:spTree>
    <p:extLst>
      <p:ext uri="{BB962C8B-B14F-4D97-AF65-F5344CB8AC3E}">
        <p14:creationId xmlns:p14="http://schemas.microsoft.com/office/powerpoint/2010/main" val="3026156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52717"/>
            <a:ext cx="10515600" cy="1325563"/>
          </a:xfrm>
        </p:spPr>
        <p:txBody>
          <a:bodyPr/>
          <a:lstStyle/>
          <a:p>
            <a:r>
              <a:rPr lang="en-US" dirty="0" smtClean="0">
                <a:solidFill>
                  <a:srgbClr val="FF0000"/>
                </a:solidFill>
              </a:rPr>
              <a:t>Load Balancing in </a:t>
            </a:r>
            <a:r>
              <a:rPr lang="en-US" dirty="0" err="1" smtClean="0">
                <a:solidFill>
                  <a:srgbClr val="FF0000"/>
                </a:solidFill>
              </a:rPr>
              <a:t>wardrop</a:t>
            </a:r>
            <a:r>
              <a:rPr lang="en-US" dirty="0" smtClean="0">
                <a:solidFill>
                  <a:srgbClr val="FF0000"/>
                </a:solidFill>
              </a:rPr>
              <a:t> Framework</a:t>
            </a:r>
            <a:endParaRPr lang="fr-FR" dirty="0">
              <a:solidFill>
                <a:srgbClr val="FF0000"/>
              </a:solidFill>
            </a:endParaRPr>
          </a:p>
        </p:txBody>
      </p:sp>
      <p:sp>
        <p:nvSpPr>
          <p:cNvPr id="3" name="Espace réservé du contenu 2"/>
          <p:cNvSpPr>
            <a:spLocks noGrp="1"/>
          </p:cNvSpPr>
          <p:nvPr>
            <p:ph idx="1"/>
          </p:nvPr>
        </p:nvSpPr>
        <p:spPr>
          <a:xfrm>
            <a:off x="838200" y="1478280"/>
            <a:ext cx="10683240" cy="4698683"/>
          </a:xfrm>
        </p:spPr>
        <p:txBody>
          <a:bodyPr>
            <a:normAutofit/>
          </a:bodyPr>
          <a:lstStyle/>
          <a:p>
            <a:r>
              <a:rPr lang="en-US" dirty="0" smtClean="0"/>
              <a:t>Only direct paths are used in the symmetric case.</a:t>
            </a:r>
          </a:p>
          <a:p>
            <a:r>
              <a:rPr lang="en-US" dirty="0" smtClean="0"/>
              <a:t>In the asymmetric case, if an indirect path is used in one direction then it is not used in the other directions.</a:t>
            </a:r>
          </a:p>
          <a:p>
            <a:r>
              <a:rPr lang="en-US" dirty="0" smtClean="0"/>
              <a:t>This follows the LOOP FREE PROPERTY</a:t>
            </a:r>
          </a:p>
          <a:p>
            <a:r>
              <a:rPr lang="en-US" dirty="0" smtClean="0"/>
              <a:t>Unique equilibrium</a:t>
            </a:r>
          </a:p>
        </p:txBody>
      </p:sp>
    </p:spTree>
    <p:extLst>
      <p:ext uri="{BB962C8B-B14F-4D97-AF65-F5344CB8AC3E}">
        <p14:creationId xmlns:p14="http://schemas.microsoft.com/office/powerpoint/2010/main" val="3027809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0876" y="214155"/>
            <a:ext cx="9720072" cy="1499616"/>
          </a:xfrm>
        </p:spPr>
        <p:txBody>
          <a:bodyPr/>
          <a:lstStyle/>
          <a:p>
            <a:r>
              <a:rPr lang="en-US" dirty="0" smtClean="0">
                <a:solidFill>
                  <a:srgbClr val="FF0000"/>
                </a:solidFill>
              </a:rPr>
              <a:t>Load Balancing IN [ORS] Framework</a:t>
            </a:r>
            <a:endParaRPr lang="fr-FR" dirty="0">
              <a:solidFill>
                <a:srgbClr val="FF0000"/>
              </a:solidFill>
            </a:endParaRPr>
          </a:p>
        </p:txBody>
      </p:sp>
      <p:sp>
        <p:nvSpPr>
          <p:cNvPr id="3" name="Espace réservé du contenu 2"/>
          <p:cNvSpPr>
            <a:spLocks noGrp="1"/>
          </p:cNvSpPr>
          <p:nvPr>
            <p:ph idx="1"/>
          </p:nvPr>
        </p:nvSpPr>
        <p:spPr>
          <a:xfrm>
            <a:off x="838200" y="1478280"/>
            <a:ext cx="10683240" cy="4698683"/>
          </a:xfrm>
        </p:spPr>
        <p:txBody>
          <a:bodyPr>
            <a:normAutofit lnSpcReduction="10000"/>
          </a:bodyPr>
          <a:lstStyle/>
          <a:p>
            <a:r>
              <a:rPr lang="en-US" dirty="0" smtClean="0"/>
              <a:t>If AB incurs no delay then we have a routing game to parallel links.</a:t>
            </a:r>
          </a:p>
          <a:p>
            <a:r>
              <a:rPr lang="en-US" dirty="0" smtClean="0"/>
              <a:t>The equilibrium is unique. Price of anarchy is bounded.</a:t>
            </a:r>
          </a:p>
          <a:p>
            <a:r>
              <a:rPr lang="en-US" dirty="0" smtClean="0"/>
              <a:t>No </a:t>
            </a:r>
            <a:r>
              <a:rPr lang="en-US" dirty="0" err="1" smtClean="0"/>
              <a:t>Braess</a:t>
            </a:r>
            <a:r>
              <a:rPr lang="en-US" dirty="0" smtClean="0"/>
              <a:t> paradox</a:t>
            </a:r>
          </a:p>
          <a:p>
            <a:endParaRPr lang="en-US" dirty="0" smtClean="0"/>
          </a:p>
          <a:p>
            <a:r>
              <a:rPr lang="en-US" dirty="0" smtClean="0"/>
              <a:t>With nonzero delay on AB, Prof Kameda and coauthors showed</a:t>
            </a:r>
          </a:p>
          <a:p>
            <a:pPr marL="0" indent="0">
              <a:buNone/>
            </a:pPr>
            <a:r>
              <a:rPr lang="en-US" dirty="0"/>
              <a:t> </a:t>
            </a:r>
            <a:r>
              <a:rPr lang="en-US" dirty="0" smtClean="0"/>
              <a:t>    - Uniqueness of equilibrium</a:t>
            </a:r>
          </a:p>
          <a:p>
            <a:pPr marL="0" indent="0">
              <a:buNone/>
            </a:pPr>
            <a:r>
              <a:rPr lang="en-US" dirty="0"/>
              <a:t> </a:t>
            </a:r>
            <a:r>
              <a:rPr lang="en-US" dirty="0" smtClean="0"/>
              <a:t>    - Unbounded price of anarchy</a:t>
            </a:r>
          </a:p>
          <a:p>
            <a:pPr marL="0" indent="0">
              <a:buNone/>
            </a:pPr>
            <a:r>
              <a:rPr lang="en-US" dirty="0"/>
              <a:t> </a:t>
            </a:r>
            <a:r>
              <a:rPr lang="en-US" dirty="0" smtClean="0"/>
              <a:t>    - There is a surprising </a:t>
            </a:r>
            <a:r>
              <a:rPr lang="en-US" dirty="0" err="1" smtClean="0"/>
              <a:t>Braess</a:t>
            </a:r>
            <a:r>
              <a:rPr lang="en-US" dirty="0" smtClean="0"/>
              <a:t> type paradox</a:t>
            </a:r>
          </a:p>
          <a:p>
            <a:pPr marL="0" indent="0">
              <a:buNone/>
            </a:pPr>
            <a:r>
              <a:rPr lang="en-US" dirty="0"/>
              <a:t> </a:t>
            </a:r>
            <a:r>
              <a:rPr lang="en-US" dirty="0" smtClean="0"/>
              <a:t>    - For given total demand, as N increases the paradox disappears</a:t>
            </a:r>
          </a:p>
          <a:p>
            <a:pPr marL="0" indent="0">
              <a:buNone/>
            </a:pPr>
            <a:r>
              <a:rPr lang="en-US" dirty="0"/>
              <a:t> </a:t>
            </a:r>
            <a:r>
              <a:rPr lang="en-US" dirty="0" smtClean="0"/>
              <a:t>    - This contrasts the standard </a:t>
            </a:r>
            <a:r>
              <a:rPr lang="en-US" dirty="0" err="1" smtClean="0"/>
              <a:t>Braess</a:t>
            </a:r>
            <a:r>
              <a:rPr lang="en-US" dirty="0" smtClean="0"/>
              <a:t> paradox that holds in that regime</a:t>
            </a:r>
            <a:endParaRPr lang="fr-FR" dirty="0"/>
          </a:p>
        </p:txBody>
      </p:sp>
    </p:spTree>
    <p:extLst>
      <p:ext uri="{BB962C8B-B14F-4D97-AF65-F5344CB8AC3E}">
        <p14:creationId xmlns:p14="http://schemas.microsoft.com/office/powerpoint/2010/main" val="727567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365125"/>
            <a:ext cx="11049000" cy="1325563"/>
          </a:xfrm>
        </p:spPr>
        <p:txBody>
          <a:bodyPr/>
          <a:lstStyle/>
          <a:p>
            <a:r>
              <a:rPr lang="en-US" dirty="0" smtClean="0">
                <a:solidFill>
                  <a:srgbClr val="FF0000"/>
                </a:solidFill>
              </a:rPr>
              <a:t>Rosenthal framework</a:t>
            </a:r>
            <a:r>
              <a:rPr lang="en-US" dirty="0">
                <a:solidFill>
                  <a:srgbClr val="FF0000"/>
                </a:solidFill>
              </a:rPr>
              <a:t>,</a:t>
            </a:r>
            <a:r>
              <a:rPr lang="en-US" dirty="0" smtClean="0">
                <a:solidFill>
                  <a:srgbClr val="FF0000"/>
                </a:solidFill>
              </a:rPr>
              <a:t> Lin </a:t>
            </a:r>
            <a:r>
              <a:rPr lang="en-US" dirty="0" smtClean="0">
                <a:solidFill>
                  <a:srgbClr val="FF0000"/>
                </a:solidFill>
              </a:rPr>
              <a:t>COSTs</a:t>
            </a:r>
            <a:endParaRPr lang="fr-FR" dirty="0">
              <a:solidFill>
                <a:srgbClr val="FF0000"/>
              </a:solidFill>
            </a:endParaRPr>
          </a:p>
        </p:txBody>
      </p:sp>
      <p:pic>
        <p:nvPicPr>
          <p:cNvPr id="7" name="Image 6"/>
          <p:cNvPicPr>
            <a:picLocks noChangeAspect="1"/>
          </p:cNvPicPr>
          <p:nvPr/>
        </p:nvPicPr>
        <p:blipFill rotWithShape="1">
          <a:blip r:embed="rId3"/>
          <a:srcRect l="18974" t="36040" r="62436" b="36154"/>
          <a:stretch/>
        </p:blipFill>
        <p:spPr>
          <a:xfrm>
            <a:off x="7496573" y="428661"/>
            <a:ext cx="5171670" cy="4351338"/>
          </a:xfrm>
          <a:prstGeom prst="rect">
            <a:avLst/>
          </a:prstGeom>
        </p:spPr>
      </p:pic>
      <p:pic>
        <p:nvPicPr>
          <p:cNvPr id="4" name="Image 3"/>
          <p:cNvPicPr>
            <a:picLocks noChangeAspect="1"/>
          </p:cNvPicPr>
          <p:nvPr/>
        </p:nvPicPr>
        <p:blipFill rotWithShape="1">
          <a:blip r:embed="rId4"/>
          <a:srcRect l="49331" t="49554" r="10678" b="19792"/>
          <a:stretch/>
        </p:blipFill>
        <p:spPr>
          <a:xfrm>
            <a:off x="81370" y="1412804"/>
            <a:ext cx="7650080" cy="3296898"/>
          </a:xfrm>
          <a:prstGeom prst="rect">
            <a:avLst/>
          </a:prstGeom>
        </p:spPr>
      </p:pic>
    </p:spTree>
    <p:extLst>
      <p:ext uri="{BB962C8B-B14F-4D97-AF65-F5344CB8AC3E}">
        <p14:creationId xmlns:p14="http://schemas.microsoft.com/office/powerpoint/2010/main" val="877029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7624" y="0"/>
            <a:ext cx="9720072" cy="1499616"/>
          </a:xfrm>
        </p:spPr>
        <p:txBody>
          <a:bodyPr/>
          <a:lstStyle/>
          <a:p>
            <a:r>
              <a:rPr lang="en-US" dirty="0" smtClean="0">
                <a:solidFill>
                  <a:srgbClr val="FF0000"/>
                </a:solidFill>
              </a:rPr>
              <a:t>Number of pure equilibria</a:t>
            </a:r>
            <a:endParaRPr lang="fr-FR" dirty="0">
              <a:solidFill>
                <a:srgbClr val="FF0000"/>
              </a:solidFill>
            </a:endParaRPr>
          </a:p>
        </p:txBody>
      </p:sp>
      <p:sp>
        <p:nvSpPr>
          <p:cNvPr id="3" name="Espace réservé du contenu 2"/>
          <p:cNvSpPr>
            <a:spLocks noGrp="1"/>
          </p:cNvSpPr>
          <p:nvPr>
            <p:ph idx="1"/>
          </p:nvPr>
        </p:nvSpPr>
        <p:spPr>
          <a:xfrm>
            <a:off x="353291" y="1383413"/>
            <a:ext cx="11533909" cy="5536932"/>
          </a:xfrm>
        </p:spPr>
        <p:txBody>
          <a:bodyPr>
            <a:normAutofit fontScale="92500" lnSpcReduction="20000"/>
          </a:bodyPr>
          <a:lstStyle/>
          <a:p>
            <a:r>
              <a:rPr lang="en-US" dirty="0" smtClean="0"/>
              <a:t>These are  necessary and sufficient solutions. </a:t>
            </a:r>
          </a:p>
          <a:p>
            <a:r>
              <a:rPr lang="en-US" dirty="0" smtClean="0"/>
              <a:t>Some Algebra shows that equilibria are symmetric. </a:t>
            </a:r>
          </a:p>
          <a:p>
            <a:r>
              <a:rPr lang="en-US" dirty="0" smtClean="0"/>
              <a:t>For any symmetric policy and In particular at equilibrium, </a:t>
            </a:r>
            <a:r>
              <a:rPr lang="en-US" b="1" dirty="0" smtClean="0"/>
              <a:t>the</a:t>
            </a:r>
            <a:r>
              <a:rPr lang="fr-FR" b="1" dirty="0" smtClean="0"/>
              <a:t> direct </a:t>
            </a:r>
            <a:r>
              <a:rPr lang="fr-FR" b="1" dirty="0" err="1" smtClean="0"/>
              <a:t>paths</a:t>
            </a:r>
            <a:r>
              <a:rPr lang="fr-FR" b="1" dirty="0" smtClean="0"/>
              <a:t> carry N </a:t>
            </a:r>
            <a:r>
              <a:rPr lang="fr-FR" b="1" dirty="0" err="1" smtClean="0"/>
              <a:t>packets</a:t>
            </a:r>
            <a:r>
              <a:rPr lang="fr-FR" b="1" dirty="0" smtClean="0"/>
              <a:t> </a:t>
            </a:r>
            <a:r>
              <a:rPr lang="fr-FR" b="1" dirty="0" err="1" smtClean="0"/>
              <a:t>each</a:t>
            </a:r>
            <a:r>
              <a:rPr lang="fr-FR" b="1" dirty="0" smtClean="0"/>
              <a:t>. </a:t>
            </a:r>
          </a:p>
          <a:p>
            <a:r>
              <a:rPr lang="fr-FR" dirty="0" err="1" smtClean="0"/>
              <a:t>Thus</a:t>
            </a:r>
            <a:r>
              <a:rPr lang="fr-FR" dirty="0" smtClean="0"/>
              <a:t> at </a:t>
            </a:r>
            <a:r>
              <a:rPr lang="fr-FR" dirty="0" err="1" smtClean="0"/>
              <a:t>equilibrium</a:t>
            </a:r>
            <a:r>
              <a:rPr lang="fr-FR" dirty="0" smtClean="0"/>
              <a:t> a </a:t>
            </a:r>
            <a:r>
              <a:rPr lang="fr-FR" dirty="0" err="1" smtClean="0"/>
              <a:t>packet</a:t>
            </a:r>
            <a:r>
              <a:rPr lang="fr-FR" dirty="0" smtClean="0"/>
              <a:t> </a:t>
            </a:r>
            <a:r>
              <a:rPr lang="fr-FR" dirty="0" err="1" smtClean="0"/>
              <a:t>taking</a:t>
            </a:r>
            <a:r>
              <a:rPr lang="fr-FR" dirty="0" smtClean="0"/>
              <a:t>  direct </a:t>
            </a:r>
            <a:r>
              <a:rPr lang="fr-FR" dirty="0" err="1" smtClean="0"/>
              <a:t>path</a:t>
            </a:r>
            <a:r>
              <a:rPr lang="fr-FR" dirty="0" smtClean="0"/>
              <a:t> </a:t>
            </a:r>
            <a:r>
              <a:rPr lang="fr-FR" dirty="0" err="1" smtClean="0"/>
              <a:t>cannot</a:t>
            </a:r>
            <a:r>
              <a:rPr lang="fr-FR" dirty="0" smtClean="0"/>
              <a:t> </a:t>
            </a:r>
            <a:r>
              <a:rPr lang="fr-FR" dirty="0" err="1" smtClean="0"/>
              <a:t>benefit</a:t>
            </a:r>
            <a:r>
              <a:rPr lang="fr-FR" dirty="0" smtClean="0"/>
              <a:t> </a:t>
            </a:r>
            <a:r>
              <a:rPr lang="fr-FR" dirty="0" err="1" smtClean="0"/>
              <a:t>from</a:t>
            </a:r>
            <a:r>
              <a:rPr lang="fr-FR" dirty="0" smtClean="0"/>
              <a:t> </a:t>
            </a:r>
            <a:r>
              <a:rPr lang="fr-FR" dirty="0" err="1" smtClean="0"/>
              <a:t>deviation</a:t>
            </a:r>
            <a:r>
              <a:rPr lang="fr-FR" dirty="0" smtClean="0"/>
              <a:t>. </a:t>
            </a:r>
          </a:p>
          <a:p>
            <a:r>
              <a:rPr lang="fr-FR" dirty="0" smtClean="0"/>
              <a:t>The EQ condition – no profit </a:t>
            </a:r>
            <a:r>
              <a:rPr lang="fr-FR" dirty="0" smtClean="0"/>
              <a:t>by</a:t>
            </a:r>
            <a:r>
              <a:rPr lang="fr-FR" dirty="0" smtClean="0"/>
              <a:t> </a:t>
            </a:r>
            <a:r>
              <a:rPr lang="fr-FR" dirty="0" err="1" smtClean="0"/>
              <a:t>deviating</a:t>
            </a:r>
            <a:r>
              <a:rPr lang="fr-FR" dirty="0" smtClean="0"/>
              <a:t> </a:t>
            </a:r>
            <a:r>
              <a:rPr lang="fr-FR" b="1" dirty="0" err="1" smtClean="0"/>
              <a:t>from</a:t>
            </a:r>
            <a:r>
              <a:rPr lang="fr-FR" b="1" dirty="0" smtClean="0"/>
              <a:t> an indirect </a:t>
            </a:r>
            <a:r>
              <a:rPr lang="fr-FR" b="1" dirty="0" err="1" smtClean="0"/>
              <a:t>path</a:t>
            </a:r>
            <a:endParaRPr lang="fr-FR" b="1" dirty="0"/>
          </a:p>
          <a:p>
            <a:r>
              <a:rPr lang="fr-FR" dirty="0" smtClean="0"/>
              <a:t>Let Y(N) </a:t>
            </a:r>
            <a:r>
              <a:rPr lang="fr-FR" dirty="0" err="1" smtClean="0"/>
              <a:t>be</a:t>
            </a:r>
            <a:r>
              <a:rPr lang="fr-FR" dirty="0" smtClean="0"/>
              <a:t> a </a:t>
            </a:r>
            <a:r>
              <a:rPr lang="fr-FR" dirty="0" err="1" smtClean="0"/>
              <a:t>symm</a:t>
            </a:r>
            <a:r>
              <a:rPr lang="fr-FR" dirty="0" smtClean="0"/>
              <a:t>. </a:t>
            </a:r>
            <a:r>
              <a:rPr lang="fr-FR" dirty="0" err="1" smtClean="0"/>
              <a:t>policy</a:t>
            </a:r>
            <a:r>
              <a:rPr lang="fr-FR" dirty="0" smtClean="0"/>
              <a:t> </a:t>
            </a:r>
            <a:r>
              <a:rPr lang="fr-FR" dirty="0" err="1" smtClean="0"/>
              <a:t>that</a:t>
            </a:r>
            <a:r>
              <a:rPr lang="fr-FR" dirty="0" smtClean="0"/>
              <a:t> </a:t>
            </a:r>
            <a:r>
              <a:rPr lang="fr-FR" dirty="0" err="1" smtClean="0"/>
              <a:t>sends</a:t>
            </a:r>
            <a:r>
              <a:rPr lang="fr-FR" dirty="0" smtClean="0"/>
              <a:t> 2N </a:t>
            </a:r>
            <a:r>
              <a:rPr lang="fr-FR" dirty="0" err="1" smtClean="0"/>
              <a:t>packets</a:t>
            </a:r>
            <a:r>
              <a:rPr lang="fr-FR" dirty="0" smtClean="0"/>
              <a:t> over indirect </a:t>
            </a:r>
            <a:r>
              <a:rPr lang="fr-FR" dirty="0" err="1" smtClean="0"/>
              <a:t>paths</a:t>
            </a:r>
            <a:r>
              <a:rPr lang="fr-FR" dirty="0" smtClean="0"/>
              <a:t> </a:t>
            </a:r>
          </a:p>
          <a:p>
            <a:r>
              <a:rPr lang="fr-FR" dirty="0" smtClean="0"/>
              <a:t>The </a:t>
            </a:r>
            <a:r>
              <a:rPr lang="fr-FR" dirty="0" err="1" smtClean="0"/>
              <a:t>cost</a:t>
            </a:r>
            <a:r>
              <a:rPr lang="fr-FR" dirty="0" smtClean="0"/>
              <a:t> </a:t>
            </a:r>
            <a:r>
              <a:rPr lang="fr-FR" dirty="0" smtClean="0"/>
              <a:t>for </a:t>
            </a:r>
            <a:r>
              <a:rPr lang="fr-FR" dirty="0" err="1" smtClean="0"/>
              <a:t>any</a:t>
            </a:r>
            <a:r>
              <a:rPr lang="fr-FR" dirty="0" smtClean="0"/>
              <a:t> of </a:t>
            </a:r>
            <a:r>
              <a:rPr lang="fr-FR" dirty="0" err="1" smtClean="0"/>
              <a:t>these</a:t>
            </a:r>
            <a:r>
              <a:rPr lang="fr-FR" dirty="0" smtClean="0"/>
              <a:t> </a:t>
            </a:r>
            <a:r>
              <a:rPr lang="fr-FR" dirty="0" err="1" smtClean="0"/>
              <a:t>packets</a:t>
            </a:r>
            <a:r>
              <a:rPr lang="fr-FR" dirty="0" smtClean="0"/>
              <a:t> </a:t>
            </a:r>
            <a:r>
              <a:rPr lang="fr-FR" dirty="0" err="1" smtClean="0"/>
              <a:t>is</a:t>
            </a:r>
            <a:r>
              <a:rPr lang="fr-FR" dirty="0" smtClean="0"/>
              <a:t> </a:t>
            </a:r>
            <a:r>
              <a:rPr lang="fr-FR" dirty="0" smtClean="0"/>
              <a:t>a(2N</a:t>
            </a:r>
            <a:r>
              <a:rPr lang="fr-FR" dirty="0" smtClean="0"/>
              <a:t>) + b(N)  </a:t>
            </a:r>
            <a:endParaRPr lang="fr-FR" dirty="0"/>
          </a:p>
          <a:p>
            <a:r>
              <a:rPr lang="fr-FR" dirty="0" smtClean="0"/>
              <a:t>This </a:t>
            </a:r>
            <a:r>
              <a:rPr lang="fr-FR" dirty="0" err="1" smtClean="0"/>
              <a:t>is</a:t>
            </a:r>
            <a:r>
              <a:rPr lang="fr-FR" dirty="0" smtClean="0"/>
              <a:t> an EQ if </a:t>
            </a:r>
            <a:r>
              <a:rPr lang="fr-FR" dirty="0" err="1" smtClean="0"/>
              <a:t>this</a:t>
            </a:r>
            <a:r>
              <a:rPr lang="fr-FR" dirty="0" smtClean="0"/>
              <a:t> </a:t>
            </a:r>
            <a:r>
              <a:rPr lang="fr-FR" dirty="0" err="1" smtClean="0"/>
              <a:t>cost</a:t>
            </a:r>
            <a:r>
              <a:rPr lang="fr-FR" dirty="0" smtClean="0"/>
              <a:t> </a:t>
            </a:r>
            <a:r>
              <a:rPr lang="fr-FR" dirty="0" err="1" smtClean="0"/>
              <a:t>does</a:t>
            </a:r>
            <a:r>
              <a:rPr lang="fr-FR" dirty="0" smtClean="0"/>
              <a:t> not </a:t>
            </a:r>
            <a:r>
              <a:rPr lang="fr-FR" dirty="0" err="1" smtClean="0"/>
              <a:t>exceed</a:t>
            </a:r>
            <a:r>
              <a:rPr lang="fr-FR" dirty="0" smtClean="0"/>
              <a:t> the one for a </a:t>
            </a:r>
            <a:r>
              <a:rPr lang="fr-FR" dirty="0" err="1" smtClean="0"/>
              <a:t>deviation</a:t>
            </a:r>
            <a:r>
              <a:rPr lang="fr-FR" dirty="0" smtClean="0"/>
              <a:t> to a direct </a:t>
            </a:r>
            <a:r>
              <a:rPr lang="fr-FR" dirty="0" err="1" smtClean="0"/>
              <a:t>path</a:t>
            </a:r>
            <a:r>
              <a:rPr lang="fr-FR" dirty="0" smtClean="0"/>
              <a:t> </a:t>
            </a:r>
            <a:r>
              <a:rPr lang="fr-FR" dirty="0" err="1" smtClean="0"/>
              <a:t>given</a:t>
            </a:r>
            <a:r>
              <a:rPr lang="fr-FR" dirty="0" smtClean="0"/>
              <a:t> by </a:t>
            </a:r>
            <a:r>
              <a:rPr lang="fr-FR" dirty="0" smtClean="0"/>
              <a:t>b(N+1)    </a:t>
            </a:r>
            <a:endParaRPr lang="fr-FR" dirty="0" smtClean="0"/>
          </a:p>
          <a:p>
            <a:r>
              <a:rPr lang="fr-FR" dirty="0" smtClean="0"/>
              <a:t>THUS THE EQ CONDITION IS</a:t>
            </a:r>
            <a:r>
              <a:rPr lang="fr-FR" dirty="0" smtClean="0"/>
              <a:t>  </a:t>
            </a:r>
            <a:r>
              <a:rPr lang="fr-FR" dirty="0" smtClean="0"/>
              <a:t>1 &lt;= b/(2a) .  </a:t>
            </a:r>
            <a:endParaRPr lang="en-US" dirty="0" smtClean="0"/>
          </a:p>
          <a:p>
            <a:pPr marL="0" indent="0">
              <a:buNone/>
            </a:pPr>
            <a:endParaRPr lang="en-US" b="1" dirty="0" smtClean="0"/>
          </a:p>
          <a:p>
            <a:pPr marL="0" indent="0">
              <a:buNone/>
            </a:pPr>
            <a:r>
              <a:rPr lang="en-US" b="1" dirty="0" smtClean="0"/>
              <a:t>Corollary</a:t>
            </a:r>
            <a:r>
              <a:rPr lang="en-US" dirty="0" smtClean="0"/>
              <a:t>  </a:t>
            </a:r>
            <a:endParaRPr lang="en-US" dirty="0" smtClean="0"/>
          </a:p>
          <a:p>
            <a:pPr marL="0" indent="0">
              <a:buNone/>
            </a:pPr>
            <a:r>
              <a:rPr lang="en-US" dirty="0" smtClean="0"/>
              <a:t> The number of pure equilibria equals </a:t>
            </a:r>
            <a:r>
              <a:rPr lang="en-US" dirty="0" smtClean="0"/>
              <a:t>the </a:t>
            </a:r>
            <a:r>
              <a:rPr lang="en-US" dirty="0" smtClean="0"/>
              <a:t>integer part of b/(2a)</a:t>
            </a:r>
          </a:p>
          <a:p>
            <a:pPr marL="0" indent="0">
              <a:buNone/>
            </a:pPr>
            <a:endParaRPr lang="en-US" dirty="0"/>
          </a:p>
          <a:p>
            <a:pPr marL="0" indent="0">
              <a:buNone/>
            </a:pPr>
            <a:r>
              <a:rPr lang="en-US" dirty="0" err="1" smtClean="0"/>
              <a:t>Prf</a:t>
            </a:r>
            <a:r>
              <a:rPr lang="en-US" dirty="0" smtClean="0"/>
              <a:t>: If the EQ condition holds for some N0 then it also hold for all integer in [1,N0)</a:t>
            </a:r>
          </a:p>
        </p:txBody>
      </p:sp>
    </p:spTree>
    <p:extLst>
      <p:ext uri="{BB962C8B-B14F-4D97-AF65-F5344CB8AC3E}">
        <p14:creationId xmlns:p14="http://schemas.microsoft.com/office/powerpoint/2010/main" val="587379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FF0000"/>
                </a:solidFill>
              </a:rPr>
              <a:t>Potential</a:t>
            </a:r>
            <a:endParaRPr lang="fr-FR" dirty="0">
              <a:solidFill>
                <a:srgbClr val="FF0000"/>
              </a:solidFill>
            </a:endParaRPr>
          </a:p>
        </p:txBody>
      </p:sp>
      <p:pic>
        <p:nvPicPr>
          <p:cNvPr id="4" name="Espace réservé du contenu 3"/>
          <p:cNvPicPr>
            <a:picLocks noGrp="1" noChangeAspect="1"/>
          </p:cNvPicPr>
          <p:nvPr>
            <p:ph idx="1"/>
          </p:nvPr>
        </p:nvPicPr>
        <p:blipFill rotWithShape="1">
          <a:blip r:embed="rId2"/>
          <a:srcRect l="49302" t="21810" r="12419" b="55387"/>
          <a:stretch/>
        </p:blipFill>
        <p:spPr>
          <a:xfrm>
            <a:off x="1327639" y="1479672"/>
            <a:ext cx="7277100" cy="2438400"/>
          </a:xfrm>
          <a:prstGeom prst="rect">
            <a:avLst/>
          </a:prstGeom>
        </p:spPr>
      </p:pic>
      <p:pic>
        <p:nvPicPr>
          <p:cNvPr id="5" name="Image 4"/>
          <p:cNvPicPr>
            <a:picLocks noChangeAspect="1"/>
          </p:cNvPicPr>
          <p:nvPr/>
        </p:nvPicPr>
        <p:blipFill rotWithShape="1">
          <a:blip r:embed="rId3"/>
          <a:srcRect l="11922" t="48120" r="50642" b="43903"/>
          <a:stretch/>
        </p:blipFill>
        <p:spPr>
          <a:xfrm>
            <a:off x="1327639" y="4608878"/>
            <a:ext cx="7070399" cy="847481"/>
          </a:xfrm>
          <a:prstGeom prst="rect">
            <a:avLst/>
          </a:prstGeom>
        </p:spPr>
      </p:pic>
    </p:spTree>
    <p:extLst>
      <p:ext uri="{BB962C8B-B14F-4D97-AF65-F5344CB8AC3E}">
        <p14:creationId xmlns:p14="http://schemas.microsoft.com/office/powerpoint/2010/main" val="3118734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Paradox</a:t>
            </a:r>
            <a:r>
              <a:rPr lang="fr-FR" dirty="0" smtClean="0"/>
              <a:t>?</a:t>
            </a:r>
            <a:endParaRPr lang="fr-FR" dirty="0"/>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smtClean="0"/>
              <a:t>Link </a:t>
            </a:r>
            <a:r>
              <a:rPr lang="fr-FR" dirty="0" err="1" smtClean="0"/>
              <a:t>costs</a:t>
            </a:r>
            <a:r>
              <a:rPr lang="fr-FR" dirty="0" smtClean="0"/>
              <a:t> </a:t>
            </a:r>
            <a:r>
              <a:rPr lang="fr-FR" dirty="0" err="1" smtClean="0"/>
              <a:t>convex</a:t>
            </a:r>
            <a:r>
              <a:rPr lang="fr-FR" dirty="0" smtClean="0"/>
              <a:t> in </a:t>
            </a:r>
            <a:r>
              <a:rPr lang="fr-FR" dirty="0" err="1" smtClean="0"/>
              <a:t>link</a:t>
            </a:r>
            <a:r>
              <a:rPr lang="fr-FR" dirty="0" smtClean="0"/>
              <a:t> </a:t>
            </a:r>
            <a:r>
              <a:rPr lang="fr-FR" dirty="0" err="1" smtClean="0"/>
              <a:t>load</a:t>
            </a:r>
            <a:r>
              <a:rPr lang="fr-FR" dirty="0" smtClean="0"/>
              <a:t>. So </a:t>
            </a:r>
            <a:r>
              <a:rPr lang="fr-FR" dirty="0" err="1" smtClean="0"/>
              <a:t>is</a:t>
            </a:r>
            <a:r>
              <a:rPr lang="fr-FR" dirty="0" smtClean="0"/>
              <a:t> the </a:t>
            </a:r>
            <a:r>
              <a:rPr lang="fr-FR" dirty="0" err="1" smtClean="0"/>
              <a:t>Rosenthal’s</a:t>
            </a:r>
            <a:r>
              <a:rPr lang="fr-FR" dirty="0" smtClean="0"/>
              <a:t> </a:t>
            </a:r>
            <a:r>
              <a:rPr lang="fr-FR" dirty="0" err="1" smtClean="0"/>
              <a:t>potential</a:t>
            </a:r>
            <a:r>
              <a:rPr lang="fr-FR" dirty="0" smtClean="0"/>
              <a:t>.</a:t>
            </a:r>
          </a:p>
          <a:p>
            <a:pPr marL="0" indent="0">
              <a:buNone/>
            </a:pPr>
            <a:r>
              <a:rPr lang="fr-FR" dirty="0" smtClean="0"/>
              <a:t>The NE are the optima of (</a:t>
            </a:r>
            <a:r>
              <a:rPr lang="fr-FR" dirty="0" err="1" smtClean="0"/>
              <a:t>possibly</a:t>
            </a:r>
            <a:r>
              <a:rPr lang="fr-FR" dirty="0" smtClean="0"/>
              <a:t> strict) </a:t>
            </a:r>
            <a:r>
              <a:rPr lang="fr-FR" dirty="0" err="1" smtClean="0"/>
              <a:t>convex</a:t>
            </a:r>
            <a:r>
              <a:rPr lang="fr-FR" dirty="0" smtClean="0"/>
              <a:t> </a:t>
            </a:r>
            <a:r>
              <a:rPr lang="fr-FR" dirty="0" err="1" smtClean="0"/>
              <a:t>function</a:t>
            </a:r>
            <a:r>
              <a:rPr lang="fr-FR" dirty="0"/>
              <a:t> </a:t>
            </a:r>
            <a:r>
              <a:rPr lang="fr-FR" dirty="0" err="1" smtClean="0"/>
              <a:t>so</a:t>
            </a:r>
            <a:r>
              <a:rPr lang="fr-FR" dirty="0" smtClean="0"/>
              <a:t> </a:t>
            </a:r>
            <a:r>
              <a:rPr lang="fr-FR" dirty="0" err="1" smtClean="0"/>
              <a:t>we</a:t>
            </a:r>
            <a:r>
              <a:rPr lang="fr-FR" dirty="0" smtClean="0"/>
              <a:t> </a:t>
            </a:r>
            <a:r>
              <a:rPr lang="fr-FR" dirty="0" err="1" smtClean="0"/>
              <a:t>may</a:t>
            </a:r>
            <a:r>
              <a:rPr lang="fr-FR" dirty="0" smtClean="0"/>
              <a:t> </a:t>
            </a:r>
            <a:r>
              <a:rPr lang="fr-FR" dirty="0" err="1" smtClean="0"/>
              <a:t>expect</a:t>
            </a:r>
            <a:r>
              <a:rPr lang="fr-FR" dirty="0" smtClean="0"/>
              <a:t> a unique NE. </a:t>
            </a:r>
            <a:r>
              <a:rPr lang="fr-FR" dirty="0" err="1" smtClean="0"/>
              <a:t>We</a:t>
            </a:r>
            <a:r>
              <a:rPr lang="fr-FR" dirty="0" smtClean="0"/>
              <a:t> </a:t>
            </a:r>
            <a:r>
              <a:rPr lang="fr-FR" dirty="0" err="1" smtClean="0"/>
              <a:t>may</a:t>
            </a:r>
            <a:r>
              <a:rPr lang="fr-FR" dirty="0" smtClean="0"/>
              <a:t> </a:t>
            </a:r>
            <a:r>
              <a:rPr lang="fr-FR" dirty="0" err="1" smtClean="0"/>
              <a:t>expect</a:t>
            </a:r>
            <a:r>
              <a:rPr lang="fr-FR" dirty="0" smtClean="0"/>
              <a:t> local optima to </a:t>
            </a:r>
            <a:r>
              <a:rPr lang="fr-FR" dirty="0" err="1" smtClean="0"/>
              <a:t>be</a:t>
            </a:r>
            <a:r>
              <a:rPr lang="fr-FR" dirty="0" smtClean="0"/>
              <a:t> global optima</a:t>
            </a:r>
          </a:p>
          <a:p>
            <a:pPr marL="0" indent="0">
              <a:buNone/>
            </a:pPr>
            <a:r>
              <a:rPr lang="fr-FR" dirty="0" err="1"/>
              <a:t>P</a:t>
            </a:r>
            <a:r>
              <a:rPr lang="fr-FR" dirty="0" err="1" smtClean="0"/>
              <a:t>roblem</a:t>
            </a:r>
            <a:r>
              <a:rPr lang="fr-FR" dirty="0" smtClean="0"/>
              <a:t>: in </a:t>
            </a:r>
            <a:r>
              <a:rPr lang="fr-FR" dirty="0" err="1" smtClean="0"/>
              <a:t>discrete</a:t>
            </a:r>
            <a:r>
              <a:rPr lang="fr-FR" dirty="0"/>
              <a:t> </a:t>
            </a:r>
            <a:r>
              <a:rPr lang="fr-FR" dirty="0" smtClean="0"/>
              <a:t>setting, </a:t>
            </a:r>
          </a:p>
          <a:p>
            <a:pPr marL="0" indent="0">
              <a:buNone/>
            </a:pPr>
            <a:r>
              <a:rPr lang="fr-FR" dirty="0" smtClean="0"/>
              <a:t>1. The </a:t>
            </a:r>
            <a:r>
              <a:rPr lang="fr-FR" dirty="0" err="1" smtClean="0"/>
              <a:t>games</a:t>
            </a:r>
            <a:r>
              <a:rPr lang="fr-FR" dirty="0" smtClean="0"/>
              <a:t> are not </a:t>
            </a:r>
            <a:r>
              <a:rPr lang="fr-FR" dirty="0" err="1" smtClean="0"/>
              <a:t>defined</a:t>
            </a:r>
            <a:r>
              <a:rPr lang="fr-FR" dirty="0" smtClean="0"/>
              <a:t> on </a:t>
            </a:r>
            <a:r>
              <a:rPr lang="fr-FR" dirty="0" err="1" smtClean="0"/>
              <a:t>convex</a:t>
            </a:r>
            <a:r>
              <a:rPr lang="fr-FR" dirty="0" smtClean="0"/>
              <a:t> sets</a:t>
            </a:r>
          </a:p>
          <a:p>
            <a:pPr marL="0" indent="0">
              <a:buNone/>
            </a:pPr>
            <a:r>
              <a:rPr lang="fr-FR" dirty="0" smtClean="0"/>
              <a:t>2. </a:t>
            </a:r>
            <a:r>
              <a:rPr lang="fr-FR" dirty="0" err="1" smtClean="0"/>
              <a:t>What</a:t>
            </a:r>
            <a:r>
              <a:rPr lang="fr-FR" dirty="0" smtClean="0"/>
              <a:t> </a:t>
            </a:r>
            <a:r>
              <a:rPr lang="fr-FR" dirty="0" err="1" smtClean="0"/>
              <a:t>is</a:t>
            </a:r>
            <a:r>
              <a:rPr lang="fr-FR" dirty="0" smtClean="0"/>
              <a:t> a local optima, how to check?</a:t>
            </a:r>
          </a:p>
          <a:p>
            <a:pPr marL="0" indent="0">
              <a:buNone/>
            </a:pPr>
            <a:endParaRPr lang="fr-FR" dirty="0" smtClean="0"/>
          </a:p>
          <a:p>
            <a:pPr marL="0" indent="0">
              <a:buNone/>
            </a:pPr>
            <a:r>
              <a:rPr lang="fr-FR" dirty="0" smtClean="0"/>
              <a:t>Let f </a:t>
            </a:r>
            <a:r>
              <a:rPr lang="fr-FR" dirty="0" err="1" smtClean="0"/>
              <a:t>be</a:t>
            </a:r>
            <a:r>
              <a:rPr lang="fr-FR" dirty="0" smtClean="0"/>
              <a:t> a </a:t>
            </a:r>
            <a:r>
              <a:rPr lang="fr-FR" dirty="0" err="1" smtClean="0"/>
              <a:t>function</a:t>
            </a:r>
            <a:r>
              <a:rPr lang="fr-FR" dirty="0" smtClean="0"/>
              <a:t> on a </a:t>
            </a:r>
            <a:r>
              <a:rPr lang="fr-FR" dirty="0" err="1" smtClean="0"/>
              <a:t>lattice</a:t>
            </a:r>
            <a:endParaRPr lang="fr-FR" dirty="0"/>
          </a:p>
          <a:p>
            <a:pPr marL="0" indent="0">
              <a:buNone/>
            </a:pPr>
            <a:r>
              <a:rPr lang="fr-FR" dirty="0" err="1" smtClean="0"/>
              <a:t>What</a:t>
            </a:r>
            <a:r>
              <a:rPr lang="fr-FR" dirty="0" smtClean="0"/>
              <a:t> </a:t>
            </a:r>
            <a:r>
              <a:rPr lang="fr-FR" dirty="0" err="1" smtClean="0"/>
              <a:t>is</a:t>
            </a:r>
            <a:r>
              <a:rPr lang="fr-FR" dirty="0" smtClean="0"/>
              <a:t> </a:t>
            </a:r>
            <a:r>
              <a:rPr lang="fr-FR" dirty="0" err="1" smtClean="0"/>
              <a:t>needed</a:t>
            </a:r>
            <a:r>
              <a:rPr lang="fr-FR" dirty="0" smtClean="0"/>
              <a:t> of a </a:t>
            </a:r>
            <a:r>
              <a:rPr lang="fr-FR" dirty="0" err="1" smtClean="0"/>
              <a:t>cost</a:t>
            </a:r>
            <a:r>
              <a:rPr lang="fr-FR" dirty="0" smtClean="0"/>
              <a:t> f for </a:t>
            </a:r>
            <a:r>
              <a:rPr lang="fr-FR" dirty="0" err="1" smtClean="0"/>
              <a:t>there</a:t>
            </a:r>
            <a:r>
              <a:rPr lang="fr-FR" dirty="0" smtClean="0"/>
              <a:t> to </a:t>
            </a:r>
            <a:r>
              <a:rPr lang="fr-FR" dirty="0" err="1" smtClean="0"/>
              <a:t>be</a:t>
            </a:r>
            <a:r>
              <a:rPr lang="fr-FR" dirty="0" smtClean="0"/>
              <a:t> a unique  </a:t>
            </a:r>
            <a:r>
              <a:rPr lang="fr-FR" dirty="0" err="1" smtClean="0"/>
              <a:t>equilibrium</a:t>
            </a:r>
            <a:r>
              <a:rPr lang="fr-FR" dirty="0" smtClean="0"/>
              <a:t>?</a:t>
            </a:r>
          </a:p>
          <a:p>
            <a:pPr marL="0" indent="0">
              <a:buNone/>
            </a:pPr>
            <a:r>
              <a:rPr lang="fr-FR" dirty="0" smtClean="0"/>
              <a:t>M </a:t>
            </a:r>
            <a:r>
              <a:rPr lang="fr-FR" dirty="0" err="1" smtClean="0"/>
              <a:t>convexity</a:t>
            </a:r>
            <a:r>
              <a:rPr lang="fr-FR" dirty="0" smtClean="0"/>
              <a:t> or </a:t>
            </a:r>
            <a:r>
              <a:rPr lang="fr-FR" dirty="0" err="1" smtClean="0"/>
              <a:t>equivalently</a:t>
            </a:r>
            <a:r>
              <a:rPr lang="fr-FR" dirty="0" smtClean="0"/>
              <a:t> Multi </a:t>
            </a:r>
            <a:r>
              <a:rPr lang="fr-FR" dirty="0" err="1" smtClean="0"/>
              <a:t>modularity</a:t>
            </a:r>
            <a:endParaRPr lang="fr-FR" dirty="0" smtClean="0"/>
          </a:p>
          <a:p>
            <a:pPr marL="0" indent="0">
              <a:buNone/>
            </a:pPr>
            <a:r>
              <a:rPr lang="fr-FR" dirty="0" err="1" smtClean="0"/>
              <a:t>Then</a:t>
            </a:r>
            <a:r>
              <a:rPr lang="fr-FR" dirty="0" smtClean="0"/>
              <a:t> </a:t>
            </a:r>
            <a:r>
              <a:rPr lang="fr-FR" dirty="0" err="1" smtClean="0"/>
              <a:t>there</a:t>
            </a:r>
            <a:r>
              <a:rPr lang="fr-FR" dirty="0" smtClean="0"/>
              <a:t> </a:t>
            </a:r>
            <a:r>
              <a:rPr lang="fr-FR" dirty="0" err="1" smtClean="0"/>
              <a:t>is</a:t>
            </a:r>
            <a:r>
              <a:rPr lang="fr-FR" dirty="0" smtClean="0"/>
              <a:t> a </a:t>
            </a:r>
            <a:r>
              <a:rPr lang="fr-FR" dirty="0" err="1" smtClean="0"/>
              <a:t>convex</a:t>
            </a:r>
            <a:r>
              <a:rPr lang="fr-FR" dirty="0" smtClean="0"/>
              <a:t> real </a:t>
            </a:r>
            <a:r>
              <a:rPr lang="fr-FR" dirty="0" err="1" smtClean="0"/>
              <a:t>valued</a:t>
            </a:r>
            <a:r>
              <a:rPr lang="fr-FR" dirty="0" smtClean="0"/>
              <a:t> </a:t>
            </a:r>
            <a:r>
              <a:rPr lang="fr-FR" dirty="0" err="1" smtClean="0"/>
              <a:t>function</a:t>
            </a:r>
            <a:r>
              <a:rPr lang="fr-FR" dirty="0" smtClean="0"/>
              <a:t> </a:t>
            </a:r>
            <a:r>
              <a:rPr lang="fr-FR" dirty="0" err="1" smtClean="0"/>
              <a:t>that</a:t>
            </a:r>
            <a:r>
              <a:rPr lang="fr-FR" dirty="0" smtClean="0"/>
              <a:t> </a:t>
            </a:r>
            <a:r>
              <a:rPr lang="fr-FR" dirty="0" err="1" smtClean="0"/>
              <a:t>agrees</a:t>
            </a:r>
            <a:r>
              <a:rPr lang="fr-FR" dirty="0" smtClean="0"/>
              <a:t> </a:t>
            </a:r>
            <a:r>
              <a:rPr lang="fr-FR" dirty="0" err="1" smtClean="0"/>
              <a:t>with</a:t>
            </a:r>
            <a:r>
              <a:rPr lang="fr-FR" dirty="0" smtClean="0"/>
              <a:t> f on the values on the </a:t>
            </a:r>
            <a:r>
              <a:rPr lang="fr-FR" dirty="0" err="1" smtClean="0"/>
              <a:t>latice</a:t>
            </a:r>
            <a:endParaRPr lang="fr-FR" dirty="0"/>
          </a:p>
        </p:txBody>
      </p:sp>
    </p:spTree>
    <p:extLst>
      <p:ext uri="{BB962C8B-B14F-4D97-AF65-F5344CB8AC3E}">
        <p14:creationId xmlns:p14="http://schemas.microsoft.com/office/powerpoint/2010/main" val="245005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Rent</a:t>
            </a:r>
            <a:r>
              <a:rPr lang="fr-FR" dirty="0" smtClean="0"/>
              <a:t> </a:t>
            </a:r>
            <a:r>
              <a:rPr lang="fr-FR" dirty="0" err="1" smtClean="0"/>
              <a:t>seeking</a:t>
            </a:r>
            <a:r>
              <a:rPr lang="fr-FR" dirty="0" smtClean="0"/>
              <a:t> </a:t>
            </a:r>
            <a:r>
              <a:rPr lang="fr-FR" dirty="0" err="1" smtClean="0"/>
              <a:t>games</a:t>
            </a:r>
            <a:r>
              <a:rPr lang="fr-FR" dirty="0" smtClean="0"/>
              <a:t> </a:t>
            </a:r>
            <a:r>
              <a:rPr lang="fr-FR" dirty="0" smtClean="0"/>
              <a:t>and </a:t>
            </a:r>
            <a:r>
              <a:rPr lang="fr-FR" dirty="0" err="1" smtClean="0"/>
              <a:t>normalized</a:t>
            </a:r>
            <a:r>
              <a:rPr lang="fr-FR" dirty="0" smtClean="0"/>
              <a:t> </a:t>
            </a:r>
            <a:r>
              <a:rPr lang="fr-FR" dirty="0" err="1" smtClean="0"/>
              <a:t>equilibrium</a:t>
            </a:r>
            <a:r>
              <a:rPr lang="fr-FR" dirty="0" smtClean="0"/>
              <a:t> (1967 </a:t>
            </a:r>
            <a:r>
              <a:rPr lang="fr-FR" dirty="0" err="1" smtClean="0"/>
              <a:t>Tullock</a:t>
            </a:r>
            <a:r>
              <a:rPr lang="fr-FR" dirty="0" smtClean="0"/>
              <a:t>)</a:t>
            </a:r>
            <a:endParaRPr lang="fr-FR" dirty="0"/>
          </a:p>
        </p:txBody>
      </p:sp>
      <p:sp>
        <p:nvSpPr>
          <p:cNvPr id="3" name="Espace réservé du contenu 2"/>
          <p:cNvSpPr>
            <a:spLocks noGrp="1"/>
          </p:cNvSpPr>
          <p:nvPr>
            <p:ph idx="1"/>
          </p:nvPr>
        </p:nvSpPr>
        <p:spPr>
          <a:xfrm>
            <a:off x="1024128" y="2299253"/>
            <a:ext cx="9720073" cy="4023360"/>
          </a:xfrm>
        </p:spPr>
        <p:txBody>
          <a:bodyPr/>
          <a:lstStyle/>
          <a:p>
            <a:endParaRPr lang="fr-FR" dirty="0" smtClean="0"/>
          </a:p>
          <a:p>
            <a:endParaRPr lang="fr-FR" dirty="0"/>
          </a:p>
        </p:txBody>
      </p:sp>
    </p:spTree>
    <p:extLst>
      <p:ext uri="{BB962C8B-B14F-4D97-AF65-F5344CB8AC3E}">
        <p14:creationId xmlns:p14="http://schemas.microsoft.com/office/powerpoint/2010/main" val="57982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Tullock</a:t>
            </a:r>
            <a:r>
              <a:rPr lang="fr-FR" dirty="0" smtClean="0"/>
              <a:t> </a:t>
            </a:r>
            <a:r>
              <a:rPr lang="fr-FR" dirty="0" err="1" smtClean="0"/>
              <a:t>Rent</a:t>
            </a:r>
            <a:r>
              <a:rPr lang="fr-FR" dirty="0" smtClean="0"/>
              <a:t> </a:t>
            </a:r>
            <a:r>
              <a:rPr lang="fr-FR" dirty="0" err="1" smtClean="0"/>
              <a:t>Seeking</a:t>
            </a:r>
            <a:r>
              <a:rPr lang="fr-FR" dirty="0" smtClean="0"/>
              <a:t> </a:t>
            </a:r>
            <a:r>
              <a:rPr lang="fr-FR" dirty="0" err="1" smtClean="0"/>
              <a:t>games</a:t>
            </a:r>
            <a:r>
              <a:rPr lang="fr-FR" dirty="0" smtClean="0"/>
              <a:t> </a:t>
            </a:r>
            <a:r>
              <a:rPr lang="fr-FR" dirty="0" err="1" smtClean="0"/>
              <a:t>with</a:t>
            </a:r>
            <a:r>
              <a:rPr lang="fr-FR" dirty="0" smtClean="0"/>
              <a:t> </a:t>
            </a:r>
            <a:r>
              <a:rPr lang="fr-FR" dirty="0" err="1" smtClean="0"/>
              <a:t>constraints</a:t>
            </a:r>
            <a:r>
              <a:rPr lang="fr-FR" dirty="0" smtClean="0"/>
              <a:t> </a:t>
            </a:r>
            <a:endParaRPr lang="fr-FR" dirty="0"/>
          </a:p>
        </p:txBody>
      </p:sp>
      <p:sp>
        <p:nvSpPr>
          <p:cNvPr id="3" name="Espace réservé du contenu 2"/>
          <p:cNvSpPr>
            <a:spLocks noGrp="1"/>
          </p:cNvSpPr>
          <p:nvPr>
            <p:ph idx="1"/>
          </p:nvPr>
        </p:nvSpPr>
        <p:spPr/>
        <p:txBody>
          <a:bodyPr/>
          <a:lstStyle/>
          <a:p>
            <a:r>
              <a:rPr lang="fr-FR" dirty="0" err="1" smtClean="0"/>
              <a:t>Tullock</a:t>
            </a:r>
            <a:r>
              <a:rPr lang="fr-FR" dirty="0" smtClean="0"/>
              <a:t> </a:t>
            </a:r>
            <a:r>
              <a:rPr lang="fr-FR" dirty="0" err="1" smtClean="0"/>
              <a:t>rent</a:t>
            </a:r>
            <a:r>
              <a:rPr lang="fr-FR" dirty="0" smtClean="0"/>
              <a:t> </a:t>
            </a:r>
            <a:r>
              <a:rPr lang="fr-FR" dirty="0" err="1" smtClean="0"/>
              <a:t>seeking</a:t>
            </a:r>
            <a:r>
              <a:rPr lang="fr-FR" dirty="0" smtClean="0"/>
              <a:t> </a:t>
            </a:r>
            <a:r>
              <a:rPr lang="fr-FR" dirty="0" err="1" smtClean="0"/>
              <a:t>contests</a:t>
            </a:r>
            <a:endParaRPr lang="fr-FR" dirty="0" smtClean="0"/>
          </a:p>
          <a:p>
            <a:r>
              <a:rPr lang="fr-FR" dirty="0" smtClean="0"/>
              <a:t>Applications to block </a:t>
            </a:r>
            <a:r>
              <a:rPr lang="fr-FR" dirty="0" err="1" smtClean="0"/>
              <a:t>chain</a:t>
            </a:r>
            <a:endParaRPr lang="fr-FR" dirty="0" smtClean="0"/>
          </a:p>
          <a:p>
            <a:r>
              <a:rPr lang="fr-FR" dirty="0" smtClean="0"/>
              <a:t>Extra </a:t>
            </a:r>
            <a:r>
              <a:rPr lang="fr-FR" dirty="0" err="1" smtClean="0"/>
              <a:t>constraints</a:t>
            </a:r>
            <a:endParaRPr lang="fr-FR" dirty="0" smtClean="0"/>
          </a:p>
          <a:p>
            <a:r>
              <a:rPr lang="fr-FR" dirty="0" err="1" smtClean="0"/>
              <a:t>Definition</a:t>
            </a:r>
            <a:r>
              <a:rPr lang="fr-FR" dirty="0" smtClean="0"/>
              <a:t> of </a:t>
            </a:r>
            <a:r>
              <a:rPr lang="fr-FR" dirty="0" err="1" smtClean="0"/>
              <a:t>normalized</a:t>
            </a:r>
            <a:r>
              <a:rPr lang="fr-FR" dirty="0" smtClean="0"/>
              <a:t> </a:t>
            </a:r>
            <a:r>
              <a:rPr lang="fr-FR" dirty="0" err="1" smtClean="0"/>
              <a:t>equilibrium</a:t>
            </a:r>
            <a:endParaRPr lang="fr-FR" dirty="0" smtClean="0"/>
          </a:p>
          <a:p>
            <a:r>
              <a:rPr lang="fr-FR" dirty="0" err="1" smtClean="0"/>
              <a:t>Exitence</a:t>
            </a:r>
            <a:r>
              <a:rPr lang="fr-FR" dirty="0" smtClean="0"/>
              <a:t> and </a:t>
            </a:r>
            <a:r>
              <a:rPr lang="fr-FR" dirty="0" err="1" smtClean="0"/>
              <a:t>uniqueness</a:t>
            </a:r>
            <a:r>
              <a:rPr lang="fr-FR" dirty="0" smtClean="0"/>
              <a:t> of </a:t>
            </a:r>
            <a:r>
              <a:rPr lang="fr-FR" dirty="0" err="1" smtClean="0"/>
              <a:t>normalized</a:t>
            </a:r>
            <a:r>
              <a:rPr lang="fr-FR" dirty="0" smtClean="0"/>
              <a:t> </a:t>
            </a:r>
            <a:r>
              <a:rPr lang="fr-FR" dirty="0" err="1" smtClean="0"/>
              <a:t>equilibrium</a:t>
            </a:r>
            <a:endParaRPr lang="fr-FR" dirty="0" smtClean="0"/>
          </a:p>
          <a:p>
            <a:pPr marL="0" indent="0">
              <a:buNone/>
            </a:pPr>
            <a:r>
              <a:rPr lang="fr-FR" dirty="0" smtClean="0"/>
              <a:t>  1  </a:t>
            </a:r>
            <a:r>
              <a:rPr lang="fr-FR" dirty="0" err="1" smtClean="0"/>
              <a:t>ideas</a:t>
            </a:r>
            <a:r>
              <a:rPr lang="fr-FR" dirty="0" smtClean="0"/>
              <a:t> </a:t>
            </a:r>
            <a:r>
              <a:rPr lang="fr-FR" dirty="0" err="1" smtClean="0"/>
              <a:t>from</a:t>
            </a:r>
            <a:r>
              <a:rPr lang="fr-FR" dirty="0" smtClean="0"/>
              <a:t> </a:t>
            </a:r>
            <a:r>
              <a:rPr lang="fr-FR" dirty="0" err="1" smtClean="0"/>
              <a:t>potential</a:t>
            </a:r>
            <a:r>
              <a:rPr lang="fr-FR" dirty="0" smtClean="0"/>
              <a:t> </a:t>
            </a:r>
            <a:r>
              <a:rPr lang="fr-FR" dirty="0" err="1" smtClean="0"/>
              <a:t>games</a:t>
            </a:r>
            <a:endParaRPr lang="fr-FR" dirty="0" smtClean="0"/>
          </a:p>
          <a:p>
            <a:pPr marL="0" indent="0">
              <a:buNone/>
            </a:pPr>
            <a:r>
              <a:rPr lang="fr-FR" dirty="0"/>
              <a:t> </a:t>
            </a:r>
            <a:r>
              <a:rPr lang="fr-FR" dirty="0" smtClean="0"/>
              <a:t>  2 diagonal strict </a:t>
            </a:r>
            <a:r>
              <a:rPr lang="fr-FR" dirty="0" err="1" smtClean="0"/>
              <a:t>concavity</a:t>
            </a:r>
            <a:endParaRPr lang="fr-FR" dirty="0" smtClean="0"/>
          </a:p>
          <a:p>
            <a:pPr marL="0" indent="0">
              <a:buNone/>
            </a:pPr>
            <a:r>
              <a:rPr lang="fr-FR" dirty="0"/>
              <a:t> </a:t>
            </a:r>
            <a:r>
              <a:rPr lang="fr-FR" dirty="0" smtClean="0"/>
              <a:t> </a:t>
            </a:r>
            <a:endParaRPr lang="fr-FR" dirty="0"/>
          </a:p>
        </p:txBody>
      </p:sp>
    </p:spTree>
    <p:extLst>
      <p:ext uri="{BB962C8B-B14F-4D97-AF65-F5344CB8AC3E}">
        <p14:creationId xmlns:p14="http://schemas.microsoft.com/office/powerpoint/2010/main" val="844361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7136" y="253912"/>
            <a:ext cx="9720072" cy="1499616"/>
          </a:xfrm>
        </p:spPr>
        <p:txBody>
          <a:bodyPr/>
          <a:lstStyle/>
          <a:p>
            <a:r>
              <a:rPr lang="fr-FR" dirty="0" err="1" smtClean="0"/>
              <a:t>Tullock</a:t>
            </a:r>
            <a:r>
              <a:rPr lang="fr-FR" dirty="0" smtClean="0"/>
              <a:t> </a:t>
            </a:r>
            <a:r>
              <a:rPr lang="fr-FR" dirty="0" err="1" smtClean="0"/>
              <a:t>rent-seeking</a:t>
            </a:r>
            <a:r>
              <a:rPr lang="fr-FR" dirty="0" smtClean="0"/>
              <a:t> </a:t>
            </a:r>
            <a:r>
              <a:rPr lang="fr-FR" dirty="0" err="1" smtClean="0"/>
              <a:t>game</a:t>
            </a:r>
            <a:endParaRPr lang="fr-F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0" y="1455160"/>
                <a:ext cx="12379037" cy="5167312"/>
              </a:xfrm>
            </p:spPr>
            <p:txBody>
              <a:bodyPr>
                <a:normAutofit/>
              </a:bodyPr>
              <a:lstStyle/>
              <a:p>
                <a:r>
                  <a:rPr lang="fr-FR" dirty="0" smtClean="0"/>
                  <a:t>Player m </a:t>
                </a:r>
                <a:r>
                  <a:rPr lang="fr-FR" dirty="0" err="1" smtClean="0"/>
                  <a:t>makes</a:t>
                </a:r>
                <a:r>
                  <a:rPr lang="fr-FR" dirty="0" smtClean="0"/>
                  <a:t> a </a:t>
                </a:r>
                <a:r>
                  <a:rPr lang="fr-FR" dirty="0" err="1" smtClean="0"/>
                  <a:t>bid</a:t>
                </a:r>
                <a:r>
                  <a:rPr lang="fr-FR" dirty="0" smtClean="0"/>
                  <a:t> x(m) for </a:t>
                </a:r>
                <a:r>
                  <a:rPr lang="fr-FR" dirty="0" err="1" smtClean="0"/>
                  <a:t>purchassing</a:t>
                </a:r>
                <a:r>
                  <a:rPr lang="fr-FR" dirty="0" smtClean="0"/>
                  <a:t> </a:t>
                </a:r>
                <a:r>
                  <a:rPr lang="fr-FR" dirty="0" err="1" smtClean="0"/>
                  <a:t>some</a:t>
                </a:r>
                <a:r>
                  <a:rPr lang="fr-FR" dirty="0" smtClean="0"/>
                  <a:t> good.</a:t>
                </a:r>
              </a:p>
              <a:p>
                <a:endParaRPr lang="fr-FR" dirty="0" smtClean="0"/>
              </a:p>
              <a:p>
                <a:r>
                  <a:rPr lang="fr-FR" dirty="0" smtClean="0"/>
                  <a:t>                               U(m) =</a:t>
                </a:r>
                <a14:m>
                  <m:oMath xmlns:m="http://schemas.openxmlformats.org/officeDocument/2006/math">
                    <m:r>
                      <a:rPr lang="fr-FR" b="0" i="0" smtClean="0">
                        <a:latin typeface="Cambria Math" panose="02040503050406030204" pitchFamily="18" charset="0"/>
                      </a:rPr>
                      <m:t> </m:t>
                    </m:r>
                    <m:f>
                      <m:fPr>
                        <m:ctrlPr>
                          <a:rPr lang="fr-FR" i="1" smtClean="0">
                            <a:latin typeface="Cambria Math" panose="02040503050406030204" pitchFamily="18" charset="0"/>
                          </a:rPr>
                        </m:ctrlPr>
                      </m:fPr>
                      <m:num>
                        <m:r>
                          <a:rPr lang="fr-FR" b="0" i="1" smtClean="0">
                            <a:latin typeface="Cambria Math" panose="02040503050406030204" pitchFamily="18" charset="0"/>
                          </a:rPr>
                          <m:t>𝑥</m:t>
                        </m:r>
                        <m:d>
                          <m:dPr>
                            <m:ctrlPr>
                              <a:rPr lang="fr-FR" b="0" i="1" smtClean="0">
                                <a:latin typeface="Cambria Math" panose="02040503050406030204" pitchFamily="18" charset="0"/>
                              </a:rPr>
                            </m:ctrlPr>
                          </m:dPr>
                          <m:e>
                            <m:r>
                              <a:rPr lang="fr-FR" b="0" i="1" smtClean="0">
                                <a:latin typeface="Cambria Math" panose="02040503050406030204" pitchFamily="18" charset="0"/>
                              </a:rPr>
                              <m:t>𝑚</m:t>
                            </m:r>
                          </m:e>
                        </m:d>
                        <m:r>
                          <a:rPr lang="fr-FR" b="0" i="1" smtClean="0">
                            <a:latin typeface="Cambria Math" panose="02040503050406030204" pitchFamily="18" charset="0"/>
                          </a:rPr>
                          <m:t>  </m:t>
                        </m:r>
                      </m:num>
                      <m:den>
                        <m:nary>
                          <m:naryPr>
                            <m:chr m:val="∑"/>
                            <m:ctrlPr>
                              <a:rPr lang="fr-FR" i="1" smtClean="0">
                                <a:latin typeface="Cambria Math" panose="02040503050406030204" pitchFamily="18" charset="0"/>
                              </a:rPr>
                            </m:ctrlPr>
                          </m:naryPr>
                          <m:sub>
                            <m:r>
                              <m:rPr>
                                <m:brk m:alnAt="23"/>
                              </m:rPr>
                              <a:rPr lang="fr-FR" b="0" i="1" smtClean="0">
                                <a:latin typeface="Cambria Math" panose="02040503050406030204" pitchFamily="18" charset="0"/>
                              </a:rPr>
                              <m:t>𝑛</m:t>
                            </m:r>
                            <m:r>
                              <a:rPr lang="fr-FR" b="0" i="1" smtClean="0">
                                <a:latin typeface="Cambria Math" panose="02040503050406030204" pitchFamily="18" charset="0"/>
                              </a:rPr>
                              <m:t>=1</m:t>
                            </m:r>
                          </m:sub>
                          <m:sup>
                            <m:r>
                              <a:rPr lang="fr-FR" b="0" i="1" smtClean="0">
                                <a:latin typeface="Cambria Math" panose="02040503050406030204" pitchFamily="18" charset="0"/>
                              </a:rPr>
                              <m:t>𝑀</m:t>
                            </m:r>
                          </m:sup>
                          <m:e>
                            <m:r>
                              <a:rPr lang="fr-FR" b="0" i="1" smtClean="0">
                                <a:latin typeface="Cambria Math" panose="02040503050406030204" pitchFamily="18" charset="0"/>
                              </a:rPr>
                              <m:t>𝑥</m:t>
                            </m:r>
                            <m:r>
                              <a:rPr lang="fr-FR" b="0" i="1" smtClean="0">
                                <a:latin typeface="Cambria Math" panose="02040503050406030204" pitchFamily="18" charset="0"/>
                              </a:rPr>
                              <m:t>(</m:t>
                            </m:r>
                            <m:r>
                              <a:rPr lang="fr-FR" b="0" i="1" smtClean="0">
                                <a:latin typeface="Cambria Math" panose="02040503050406030204" pitchFamily="18" charset="0"/>
                              </a:rPr>
                              <m:t>𝑛</m:t>
                            </m:r>
                            <m:r>
                              <a:rPr lang="fr-FR" b="0" i="1" smtClean="0">
                                <a:latin typeface="Cambria Math" panose="02040503050406030204" pitchFamily="18" charset="0"/>
                              </a:rPr>
                              <m:t>)</m:t>
                            </m:r>
                          </m:e>
                        </m:nary>
                      </m:den>
                    </m:f>
                  </m:oMath>
                </a14:m>
                <a:r>
                  <a:rPr lang="fr-FR" dirty="0" smtClean="0"/>
                  <a:t>K – x(m)</a:t>
                </a:r>
              </a:p>
              <a:p>
                <a:endParaRPr lang="fr-FR" dirty="0"/>
              </a:p>
              <a:p>
                <a:r>
                  <a:rPr lang="fr-FR" dirty="0" smtClean="0"/>
                  <a:t>Note </a:t>
                </a:r>
                <a:r>
                  <a:rPr lang="fr-FR" dirty="0" err="1" smtClean="0"/>
                  <a:t>that</a:t>
                </a:r>
                <a:r>
                  <a:rPr lang="fr-FR" dirty="0" smtClean="0"/>
                  <a:t> U </a:t>
                </a:r>
                <a:r>
                  <a:rPr lang="fr-FR" dirty="0" err="1"/>
                  <a:t>d</a:t>
                </a:r>
                <a:r>
                  <a:rPr lang="fr-FR" dirty="0" err="1" smtClean="0"/>
                  <a:t>epends</a:t>
                </a:r>
                <a:r>
                  <a:rPr lang="fr-FR" dirty="0" smtClean="0"/>
                  <a:t> on </a:t>
                </a:r>
                <a:r>
                  <a:rPr lang="fr-FR" dirty="0" err="1" smtClean="0"/>
                  <a:t>decisions</a:t>
                </a:r>
                <a:r>
                  <a:rPr lang="fr-FR" dirty="0" smtClean="0"/>
                  <a:t> of </a:t>
                </a:r>
                <a:r>
                  <a:rPr lang="fr-FR" dirty="0" err="1" smtClean="0"/>
                  <a:t>other</a:t>
                </a:r>
                <a:r>
                  <a:rPr lang="fr-FR" dirty="0" smtClean="0"/>
                  <a:t> </a:t>
                </a:r>
                <a:r>
                  <a:rPr lang="fr-FR" dirty="0" err="1" smtClean="0"/>
                  <a:t>players</a:t>
                </a:r>
                <a:r>
                  <a:rPr lang="fr-FR" dirty="0" smtClean="0"/>
                  <a:t> </a:t>
                </a:r>
                <a:r>
                  <a:rPr lang="fr-FR" dirty="0" err="1" smtClean="0"/>
                  <a:t>only</a:t>
                </a:r>
                <a:r>
                  <a:rPr lang="fr-FR" dirty="0" smtClean="0"/>
                  <a:t> </a:t>
                </a:r>
                <a:r>
                  <a:rPr lang="fr-FR" dirty="0" err="1" smtClean="0"/>
                  <a:t>through</a:t>
                </a:r>
                <a:r>
                  <a:rPr lang="fr-FR" dirty="0" smtClean="0"/>
                  <a:t> the </a:t>
                </a:r>
                <a:r>
                  <a:rPr lang="fr-FR" dirty="0" err="1" smtClean="0"/>
                  <a:t>sum</a:t>
                </a:r>
                <a:r>
                  <a:rPr lang="fr-FR" dirty="0" smtClean="0"/>
                  <a:t> of </a:t>
                </a:r>
                <a:r>
                  <a:rPr lang="fr-FR" dirty="0" err="1" smtClean="0"/>
                  <a:t>their</a:t>
                </a:r>
                <a:r>
                  <a:rPr lang="fr-FR" dirty="0" smtClean="0"/>
                  <a:t> </a:t>
                </a:r>
                <a:r>
                  <a:rPr lang="fr-FR" dirty="0" err="1" smtClean="0"/>
                  <a:t>bids</a:t>
                </a:r>
                <a:r>
                  <a:rPr lang="fr-FR" dirty="0" smtClean="0"/>
                  <a:t>. </a:t>
                </a:r>
                <a:r>
                  <a:rPr lang="fr-FR" dirty="0" err="1" smtClean="0"/>
                  <a:t>Agggregative</a:t>
                </a:r>
                <a:r>
                  <a:rPr lang="fr-FR" dirty="0" smtClean="0"/>
                  <a:t> </a:t>
                </a:r>
                <a:r>
                  <a:rPr lang="fr-FR" dirty="0" err="1" smtClean="0"/>
                  <a:t>game</a:t>
                </a:r>
                <a:r>
                  <a:rPr lang="fr-FR" dirty="0" smtClean="0"/>
                  <a:t>. </a:t>
                </a:r>
              </a:p>
              <a:p>
                <a:r>
                  <a:rPr lang="fr-FR" dirty="0" smtClean="0"/>
                  <a:t>X(m) </a:t>
                </a:r>
                <a:r>
                  <a:rPr lang="fr-FR" dirty="0" err="1" smtClean="0"/>
                  <a:t>controlled</a:t>
                </a:r>
                <a:r>
                  <a:rPr lang="fr-FR" dirty="0" smtClean="0"/>
                  <a:t> by </a:t>
                </a:r>
                <a:r>
                  <a:rPr lang="fr-FR" dirty="0" err="1" smtClean="0"/>
                  <a:t>player</a:t>
                </a:r>
                <a:r>
                  <a:rPr lang="fr-FR" dirty="0" smtClean="0"/>
                  <a:t> m. </a:t>
                </a:r>
                <a:r>
                  <a:rPr lang="fr-FR" dirty="0" err="1" smtClean="0"/>
                  <a:t>Continuity</a:t>
                </a:r>
                <a:r>
                  <a:rPr lang="fr-FR" dirty="0" smtClean="0"/>
                  <a:t> </a:t>
                </a:r>
                <a:r>
                  <a:rPr lang="fr-FR" dirty="0" err="1" smtClean="0"/>
                  <a:t>problems</a:t>
                </a:r>
                <a:r>
                  <a:rPr lang="fr-FR" dirty="0" smtClean="0"/>
                  <a:t> at x=0</a:t>
                </a:r>
              </a:p>
              <a:p>
                <a:r>
                  <a:rPr lang="fr-FR" dirty="0" err="1" smtClean="0"/>
                  <a:t>Monderer</a:t>
                </a:r>
                <a:r>
                  <a:rPr lang="fr-FR" dirty="0" smtClean="0"/>
                  <a:t> and </a:t>
                </a:r>
                <a:r>
                  <a:rPr lang="fr-FR" dirty="0" err="1" smtClean="0"/>
                  <a:t>Shapely</a:t>
                </a:r>
                <a:r>
                  <a:rPr lang="fr-FR" dirty="0" smtClean="0"/>
                  <a:t>: </a:t>
                </a:r>
                <a:r>
                  <a:rPr lang="fr-FR" dirty="0" err="1" smtClean="0"/>
                  <a:t>there</a:t>
                </a:r>
                <a:r>
                  <a:rPr lang="fr-FR" dirty="0" smtClean="0"/>
                  <a:t> </a:t>
                </a:r>
                <a:r>
                  <a:rPr lang="fr-FR" dirty="0" err="1" smtClean="0"/>
                  <a:t>exist</a:t>
                </a:r>
                <a:r>
                  <a:rPr lang="fr-FR" dirty="0" smtClean="0"/>
                  <a:t> an ordinal </a:t>
                </a:r>
                <a:r>
                  <a:rPr lang="fr-FR" dirty="0" err="1" smtClean="0"/>
                  <a:t>potential</a:t>
                </a:r>
                <a:endParaRPr lang="fr-FR" dirty="0" smtClean="0"/>
              </a:p>
              <a:p>
                <a:endParaRPr lang="fr-FR" dirty="0"/>
              </a:p>
              <a:p>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0" y="1455160"/>
                <a:ext cx="12379037" cy="5167312"/>
              </a:xfrm>
              <a:blipFill>
                <a:blip r:embed="rId2"/>
                <a:stretch>
                  <a:fillRect l="-886" t="-2007"/>
                </a:stretch>
              </a:blipFill>
            </p:spPr>
            <p:txBody>
              <a:bodyPr/>
              <a:lstStyle/>
              <a:p>
                <a:r>
                  <a:rPr lang="fr-FR">
                    <a:noFill/>
                  </a:rPr>
                  <a:t> </a:t>
                </a:r>
              </a:p>
            </p:txBody>
          </p:sp>
        </mc:Fallback>
      </mc:AlternateContent>
    </p:spTree>
    <p:extLst>
      <p:ext uri="{BB962C8B-B14F-4D97-AF65-F5344CB8AC3E}">
        <p14:creationId xmlns:p14="http://schemas.microsoft.com/office/powerpoint/2010/main" val="1622822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624972"/>
            <a:ext cx="9720072" cy="1499616"/>
          </a:xfrm>
        </p:spPr>
        <p:txBody>
          <a:bodyPr/>
          <a:lstStyle/>
          <a:p>
            <a:r>
              <a:rPr lang="fr-FR" dirty="0" smtClean="0"/>
              <a:t>Scientific </a:t>
            </a:r>
            <a:r>
              <a:rPr lang="fr-FR" dirty="0" err="1" smtClean="0"/>
              <a:t>context</a:t>
            </a:r>
            <a:endParaRPr lang="fr-FR" dirty="0"/>
          </a:p>
        </p:txBody>
      </p:sp>
      <p:sp>
        <p:nvSpPr>
          <p:cNvPr id="3" name="Espace réservé du contenu 2"/>
          <p:cNvSpPr>
            <a:spLocks noGrp="1"/>
          </p:cNvSpPr>
          <p:nvPr>
            <p:ph idx="1"/>
          </p:nvPr>
        </p:nvSpPr>
        <p:spPr/>
        <p:txBody>
          <a:bodyPr>
            <a:noAutofit/>
          </a:bodyPr>
          <a:lstStyle/>
          <a:p>
            <a:pPr marL="0" indent="0">
              <a:buNone/>
            </a:pPr>
            <a:r>
              <a:rPr lang="fr-FR" sz="3200" dirty="0" err="1" smtClean="0"/>
              <a:t>Later</a:t>
            </a:r>
            <a:r>
              <a:rPr lang="fr-FR" sz="3200" dirty="0" smtClean="0"/>
              <a:t> the </a:t>
            </a:r>
            <a:r>
              <a:rPr lang="fr-FR" sz="3200" dirty="0" err="1" smtClean="0"/>
              <a:t>problem</a:t>
            </a:r>
            <a:r>
              <a:rPr lang="fr-FR" sz="3200" dirty="0" smtClean="0"/>
              <a:t> </a:t>
            </a:r>
            <a:r>
              <a:rPr lang="fr-FR" sz="3200" dirty="0" err="1" smtClean="0"/>
              <a:t>is</a:t>
            </a:r>
            <a:r>
              <a:rPr lang="fr-FR" sz="3200" dirty="0" smtClean="0"/>
              <a:t> </a:t>
            </a:r>
            <a:r>
              <a:rPr lang="fr-FR" sz="3200" dirty="0" err="1" smtClean="0"/>
              <a:t>studied</a:t>
            </a:r>
            <a:r>
              <a:rPr lang="fr-FR" sz="3200" dirty="0" smtClean="0"/>
              <a:t> in </a:t>
            </a:r>
            <a:r>
              <a:rPr lang="fr-FR" sz="3200" dirty="0" err="1" smtClean="0"/>
              <a:t>telecom</a:t>
            </a:r>
            <a:r>
              <a:rPr lang="fr-FR" sz="3200" dirty="0" smtClean="0"/>
              <a:t> networks </a:t>
            </a:r>
            <a:r>
              <a:rPr lang="fr-FR" sz="3200" dirty="0" err="1" smtClean="0"/>
              <a:t>with</a:t>
            </a:r>
            <a:r>
              <a:rPr lang="fr-FR" sz="3200" dirty="0" smtClean="0"/>
              <a:t> </a:t>
            </a:r>
            <a:r>
              <a:rPr lang="fr-FR" sz="3200" dirty="0" err="1" smtClean="0"/>
              <a:t>tools</a:t>
            </a:r>
            <a:r>
              <a:rPr lang="fr-FR" sz="3200" dirty="0" smtClean="0"/>
              <a:t> </a:t>
            </a:r>
            <a:r>
              <a:rPr lang="fr-FR" sz="3200" dirty="0" err="1" smtClean="0"/>
              <a:t>from</a:t>
            </a:r>
            <a:r>
              <a:rPr lang="fr-FR" sz="3200" dirty="0" smtClean="0"/>
              <a:t> </a:t>
            </a:r>
          </a:p>
          <a:p>
            <a:pPr>
              <a:buFontTx/>
              <a:buChar char="-"/>
            </a:pPr>
            <a:r>
              <a:rPr lang="fr-FR" sz="3200" dirty="0" smtClean="0"/>
              <a:t>  </a:t>
            </a:r>
            <a:r>
              <a:rPr lang="fr-FR" sz="3200" dirty="0" err="1" smtClean="0"/>
              <a:t>optics</a:t>
            </a:r>
            <a:r>
              <a:rPr lang="fr-FR" sz="3200" dirty="0" smtClean="0"/>
              <a:t> in </a:t>
            </a:r>
            <a:r>
              <a:rPr lang="fr-FR" sz="3200" dirty="0" err="1" smtClean="0"/>
              <a:t>random</a:t>
            </a:r>
            <a:r>
              <a:rPr lang="fr-FR" sz="3200" dirty="0" smtClean="0"/>
              <a:t> </a:t>
            </a:r>
            <a:r>
              <a:rPr lang="fr-FR" sz="3200" dirty="0" err="1" smtClean="0"/>
              <a:t>environment</a:t>
            </a:r>
            <a:r>
              <a:rPr lang="fr-FR" sz="3200" dirty="0" smtClean="0"/>
              <a:t>,</a:t>
            </a:r>
          </a:p>
          <a:p>
            <a:pPr>
              <a:buFontTx/>
              <a:buChar char="-"/>
            </a:pPr>
            <a:r>
              <a:rPr lang="fr-FR" sz="3200" dirty="0" smtClean="0"/>
              <a:t>- </a:t>
            </a:r>
            <a:r>
              <a:rPr lang="fr-FR" sz="3200" dirty="0" err="1" smtClean="0"/>
              <a:t>Electrostatics</a:t>
            </a:r>
            <a:endParaRPr lang="fr-FR" sz="3200" dirty="0" smtClean="0"/>
          </a:p>
          <a:p>
            <a:pPr>
              <a:buFontTx/>
              <a:buChar char="-"/>
            </a:pPr>
            <a:r>
              <a:rPr lang="fr-FR" sz="3200" dirty="0" smtClean="0"/>
              <a:t>- </a:t>
            </a:r>
            <a:r>
              <a:rPr lang="fr-FR" sz="3200" dirty="0" err="1" smtClean="0"/>
              <a:t>Electrodynamics</a:t>
            </a:r>
            <a:endParaRPr lang="fr-FR" sz="3200" dirty="0" smtClean="0"/>
          </a:p>
          <a:p>
            <a:pPr>
              <a:buFontTx/>
              <a:buChar char="-"/>
            </a:pPr>
            <a:r>
              <a:rPr lang="fr-FR" sz="3200" dirty="0" smtClean="0"/>
              <a:t>- </a:t>
            </a:r>
            <a:r>
              <a:rPr lang="fr-FR" sz="3200" dirty="0" err="1" smtClean="0"/>
              <a:t>tranport</a:t>
            </a:r>
            <a:endParaRPr lang="fr-FR" sz="3200" dirty="0" smtClean="0"/>
          </a:p>
          <a:p>
            <a:pPr>
              <a:buFontTx/>
              <a:buChar char="-"/>
            </a:pPr>
            <a:r>
              <a:rPr lang="fr-FR" sz="3200" dirty="0" smtClean="0"/>
              <a:t>- </a:t>
            </a:r>
            <a:r>
              <a:rPr lang="fr-FR" sz="3200" dirty="0" err="1" smtClean="0"/>
              <a:t>Potentil</a:t>
            </a:r>
            <a:r>
              <a:rPr lang="fr-FR" sz="3200" dirty="0" smtClean="0"/>
              <a:t> </a:t>
            </a:r>
            <a:r>
              <a:rPr lang="fr-FR" sz="3200" dirty="0" err="1" smtClean="0"/>
              <a:t>games</a:t>
            </a:r>
            <a:endParaRPr lang="fr-FR" sz="3200" dirty="0"/>
          </a:p>
        </p:txBody>
      </p:sp>
    </p:spTree>
    <p:extLst>
      <p:ext uri="{BB962C8B-B14F-4D97-AF65-F5344CB8AC3E}">
        <p14:creationId xmlns:p14="http://schemas.microsoft.com/office/powerpoint/2010/main" val="3567555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rent seeking.</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buNone/>
            </a:pPr>
            <a:r>
              <a:rPr lang="en-US" dirty="0" smtClean="0"/>
              <a:t>According </a:t>
            </a:r>
            <a:r>
              <a:rPr lang="en-US" dirty="0"/>
              <a:t>to Wikipedia,</a:t>
            </a:r>
          </a:p>
          <a:p>
            <a:r>
              <a:rPr lang="en-US" dirty="0"/>
              <a:t>"In public choice theory and in economics, rent-seeking involves seeking to increase one's share of existing wealth without creating new wealth. </a:t>
            </a:r>
            <a:endParaRPr lang="en-US" dirty="0" smtClean="0"/>
          </a:p>
          <a:p>
            <a:r>
              <a:rPr lang="en-US" dirty="0" smtClean="0"/>
              <a:t>Rent-seeking </a:t>
            </a:r>
            <a:r>
              <a:rPr lang="en-US" dirty="0"/>
              <a:t>results in reduced economic efficiency through poor allocation of resources, reduced actual wealth-creation, lost government revenue, increased income inequality, and (potentially) national decline</a:t>
            </a:r>
            <a:r>
              <a:rPr lang="en-US" dirty="0" smtClean="0"/>
              <a:t>."</a:t>
            </a:r>
            <a:r>
              <a:rPr lang="en-US" dirty="0"/>
              <a:t/>
            </a:r>
            <a:br>
              <a:rPr lang="en-US" dirty="0"/>
            </a:br>
            <a:endParaRPr lang="en-US" dirty="0"/>
          </a:p>
          <a:p>
            <a:pPr marL="0" indent="0">
              <a:buNone/>
            </a:pPr>
            <a:r>
              <a:rPr lang="en-US" dirty="0"/>
              <a:t>Wikipedia further describes the origin of the idea:</a:t>
            </a:r>
          </a:p>
          <a:p>
            <a:r>
              <a:rPr lang="en-US" dirty="0"/>
              <a:t>"The idea of rent-seeking was developed by Gordon </a:t>
            </a:r>
            <a:r>
              <a:rPr lang="en-US" dirty="0" err="1"/>
              <a:t>Tullock</a:t>
            </a:r>
            <a:r>
              <a:rPr lang="en-US" dirty="0"/>
              <a:t> in 1967, while the expression rent-seeking itself was coined in 1974 by Anne </a:t>
            </a:r>
            <a:r>
              <a:rPr lang="en-US" dirty="0" smtClean="0"/>
              <a:t>Krueger. </a:t>
            </a:r>
          </a:p>
          <a:p>
            <a:r>
              <a:rPr lang="en-US" dirty="0" smtClean="0"/>
              <a:t>The </a:t>
            </a:r>
            <a:r>
              <a:rPr lang="en-US" dirty="0"/>
              <a:t>word "rent" does not refer specifically to payment on a lease but rather to Adam Smith's division of incomes into profit, wage, and rent. The origin of the term refers to gaining control of land or other natural resources."</a:t>
            </a:r>
            <a:endParaRPr lang="fr-FR" dirty="0"/>
          </a:p>
        </p:txBody>
      </p:sp>
    </p:spTree>
    <p:extLst>
      <p:ext uri="{BB962C8B-B14F-4D97-AF65-F5344CB8AC3E}">
        <p14:creationId xmlns:p14="http://schemas.microsoft.com/office/powerpoint/2010/main" val="459836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Resource allocation </a:t>
            </a:r>
            <a:r>
              <a:rPr lang="fr-FR" dirty="0" err="1" smtClean="0"/>
              <a:t>game</a:t>
            </a:r>
            <a:endParaRPr lang="fr-FR" dirty="0"/>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p:txBody>
              <a:bodyPr>
                <a:normAutofit/>
              </a:bodyPr>
              <a:lstStyle/>
              <a:p>
                <a:r>
                  <a:rPr lang="fr-FR" dirty="0" smtClean="0"/>
                  <a:t>I </a:t>
                </a:r>
                <a:r>
                  <a:rPr lang="fr-FR" dirty="0" err="1"/>
                  <a:t>resources</a:t>
                </a:r>
                <a:r>
                  <a:rPr lang="fr-FR" dirty="0"/>
                  <a:t>. </a:t>
                </a:r>
                <a:endParaRPr lang="fr-FR" dirty="0" smtClean="0"/>
              </a:p>
              <a:p>
                <a:endParaRPr lang="fr-FR" dirty="0"/>
              </a:p>
              <a:p>
                <a:r>
                  <a:rPr lang="fr-FR" dirty="0" smtClean="0"/>
                  <a:t>Player </a:t>
                </a:r>
                <a:r>
                  <a:rPr lang="fr-FR" dirty="0"/>
                  <a:t>m </a:t>
                </a:r>
                <a:r>
                  <a:rPr lang="fr-FR" dirty="0" err="1"/>
                  <a:t>with</a:t>
                </a:r>
                <a:r>
                  <a:rPr lang="fr-FR" dirty="0"/>
                  <a:t> budget </a:t>
                </a:r>
                <a:r>
                  <a:rPr lang="fr-FR" dirty="0" err="1"/>
                  <a:t>constraint</a:t>
                </a:r>
                <a:r>
                  <a:rPr lang="fr-FR" dirty="0"/>
                  <a:t> B(m) </a:t>
                </a:r>
                <a:r>
                  <a:rPr lang="fr-FR" dirty="0" err="1"/>
                  <a:t>splits</a:t>
                </a:r>
                <a:r>
                  <a:rPr lang="fr-FR" dirty="0"/>
                  <a:t> </a:t>
                </a:r>
                <a:r>
                  <a:rPr lang="fr-FR" dirty="0" err="1"/>
                  <a:t>its</a:t>
                </a:r>
                <a:r>
                  <a:rPr lang="fr-FR" dirty="0"/>
                  <a:t> budget and </a:t>
                </a:r>
                <a:r>
                  <a:rPr lang="fr-FR" dirty="0" err="1"/>
                  <a:t>bids</a:t>
                </a:r>
                <a:r>
                  <a:rPr lang="fr-FR" dirty="0"/>
                  <a:t> x(</a:t>
                </a:r>
                <a:r>
                  <a:rPr lang="fr-FR" dirty="0" err="1"/>
                  <a:t>m,i</a:t>
                </a:r>
                <a:r>
                  <a:rPr lang="fr-FR" dirty="0"/>
                  <a:t>) on </a:t>
                </a:r>
                <a:r>
                  <a:rPr lang="fr-FR" dirty="0" err="1"/>
                  <a:t>resource</a:t>
                </a:r>
                <a:r>
                  <a:rPr lang="fr-FR" dirty="0"/>
                  <a:t> i.</a:t>
                </a:r>
              </a:p>
              <a:p>
                <a:endParaRPr lang="fr-FR" dirty="0"/>
              </a:p>
              <a:p>
                <a:r>
                  <a:rPr lang="fr-FR" dirty="0"/>
                  <a:t>                               U(m) = </a:t>
                </a:r>
                <a14:m>
                  <m:oMath xmlns:m="http://schemas.openxmlformats.org/officeDocument/2006/math">
                    <m:nary>
                      <m:naryPr>
                        <m:chr m:val="∑"/>
                        <m:ctrlPr>
                          <a:rPr lang="fr-FR" i="1" dirty="0">
                            <a:latin typeface="Cambria Math" panose="02040503050406030204" pitchFamily="18" charset="0"/>
                          </a:rPr>
                        </m:ctrlPr>
                      </m:naryPr>
                      <m:sub>
                        <m:r>
                          <m:rPr>
                            <m:brk m:alnAt="23"/>
                          </m:rPr>
                          <a:rPr lang="fr-FR" i="1" dirty="0">
                            <a:latin typeface="Cambria Math" panose="02040503050406030204" pitchFamily="18" charset="0"/>
                          </a:rPr>
                          <m:t>𝑖</m:t>
                        </m:r>
                        <m:r>
                          <a:rPr lang="fr-FR" i="1" dirty="0">
                            <a:latin typeface="Cambria Math" panose="02040503050406030204" pitchFamily="18" charset="0"/>
                          </a:rPr>
                          <m:t>=1</m:t>
                        </m:r>
                      </m:sub>
                      <m:sup>
                        <m:r>
                          <a:rPr lang="fr-FR" i="1" dirty="0">
                            <a:latin typeface="Cambria Math" panose="02040503050406030204" pitchFamily="18" charset="0"/>
                          </a:rPr>
                          <m:t>𝐼</m:t>
                        </m:r>
                      </m:sup>
                      <m:e>
                        <m:sSub>
                          <m:sSubPr>
                            <m:ctrlPr>
                              <a:rPr lang="fr-FR" i="1">
                                <a:latin typeface="Cambria Math" panose="02040503050406030204" pitchFamily="18" charset="0"/>
                              </a:rPr>
                            </m:ctrlPr>
                          </m:sSubPr>
                          <m:e>
                            <m:r>
                              <a:rPr lang="fr-FR" i="1">
                                <a:latin typeface="Cambria Math" panose="02040503050406030204" pitchFamily="18" charset="0"/>
                              </a:rPr>
                              <m:t> </m:t>
                            </m:r>
                            <m:r>
                              <a:rPr lang="fr-FR" i="1">
                                <a:latin typeface="Cambria Math" panose="02040503050406030204" pitchFamily="18" charset="0"/>
                              </a:rPr>
                              <m:t>𝑉</m:t>
                            </m:r>
                          </m:e>
                          <m:sub>
                            <m:r>
                              <a:rPr lang="fr-FR" i="1">
                                <a:latin typeface="Cambria Math" panose="02040503050406030204" pitchFamily="18" charset="0"/>
                              </a:rPr>
                              <m:t>𝑖</m:t>
                            </m:r>
                          </m:sub>
                        </m:sSub>
                      </m:e>
                    </m:nary>
                    <m:r>
                      <a:rPr lang="fr-FR" i="1" dirty="0">
                        <a:latin typeface="Cambria Math" panose="02040503050406030204" pitchFamily="18" charset="0"/>
                      </a:rPr>
                      <m:t> </m:t>
                    </m:r>
                    <m:r>
                      <a:rPr lang="fr-FR" i="1">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𝑥</m:t>
                        </m:r>
                        <m:d>
                          <m:dPr>
                            <m:ctrlPr>
                              <a:rPr lang="fr-FR" i="1">
                                <a:latin typeface="Cambria Math" panose="02040503050406030204" pitchFamily="18" charset="0"/>
                              </a:rPr>
                            </m:ctrlPr>
                          </m:dPr>
                          <m:e>
                            <m:r>
                              <a:rPr lang="fr-FR" i="1">
                                <a:latin typeface="Cambria Math" panose="02040503050406030204" pitchFamily="18" charset="0"/>
                              </a:rPr>
                              <m:t>𝑚</m:t>
                            </m:r>
                            <m:r>
                              <a:rPr lang="fr-FR" i="1">
                                <a:latin typeface="Cambria Math" panose="02040503050406030204" pitchFamily="18" charset="0"/>
                              </a:rPr>
                              <m:t>,</m:t>
                            </m:r>
                            <m:r>
                              <a:rPr lang="fr-FR" i="1">
                                <a:latin typeface="Cambria Math" panose="02040503050406030204" pitchFamily="18" charset="0"/>
                              </a:rPr>
                              <m:t>𝑖</m:t>
                            </m:r>
                          </m:e>
                        </m:d>
                        <m:r>
                          <a:rPr lang="fr-FR" i="1">
                            <a:latin typeface="Cambria Math" panose="02040503050406030204" pitchFamily="18" charset="0"/>
                          </a:rPr>
                          <m:t>  </m:t>
                        </m:r>
                      </m:num>
                      <m:den>
                        <m:nary>
                          <m:naryPr>
                            <m:chr m:val="∑"/>
                            <m:ctrlPr>
                              <a:rPr lang="fr-FR" i="1">
                                <a:latin typeface="Cambria Math" panose="02040503050406030204" pitchFamily="18" charset="0"/>
                              </a:rPr>
                            </m:ctrlPr>
                          </m:naryPr>
                          <m:sub>
                            <m:r>
                              <m:rPr>
                                <m:brk m:alnAt="23"/>
                              </m:rPr>
                              <a:rPr lang="fr-FR" i="1">
                                <a:latin typeface="Cambria Math" panose="02040503050406030204" pitchFamily="18" charset="0"/>
                              </a:rPr>
                              <m:t>𝑛</m:t>
                            </m:r>
                            <m:r>
                              <a:rPr lang="fr-FR" i="1">
                                <a:latin typeface="Cambria Math" panose="02040503050406030204" pitchFamily="18" charset="0"/>
                              </a:rPr>
                              <m:t>=1</m:t>
                            </m:r>
                          </m:sub>
                          <m:sup>
                            <m:r>
                              <a:rPr lang="fr-FR" i="1">
                                <a:latin typeface="Cambria Math" panose="02040503050406030204" pitchFamily="18" charset="0"/>
                              </a:rPr>
                              <m:t>𝑀</m:t>
                            </m:r>
                          </m:sup>
                          <m:e>
                            <m:r>
                              <a:rPr lang="fr-FR" i="1">
                                <a:latin typeface="Cambria Math" panose="02040503050406030204" pitchFamily="18" charset="0"/>
                              </a:rPr>
                              <m:t>𝑥</m:t>
                            </m:r>
                            <m:d>
                              <m:dPr>
                                <m:ctrlPr>
                                  <a:rPr lang="fr-FR" i="1">
                                    <a:latin typeface="Cambria Math" panose="02040503050406030204" pitchFamily="18" charset="0"/>
                                  </a:rPr>
                                </m:ctrlPr>
                              </m:dPr>
                              <m:e>
                                <m:r>
                                  <a:rPr lang="fr-FR" i="1">
                                    <a:latin typeface="Cambria Math" panose="02040503050406030204" pitchFamily="18" charset="0"/>
                                  </a:rPr>
                                  <m:t>𝑛</m:t>
                                </m:r>
                                <m:r>
                                  <a:rPr lang="fr-FR" i="1">
                                    <a:latin typeface="Cambria Math" panose="02040503050406030204" pitchFamily="18" charset="0"/>
                                  </a:rPr>
                                  <m:t>,</m:t>
                                </m:r>
                                <m:r>
                                  <a:rPr lang="fr-FR" i="1">
                                    <a:latin typeface="Cambria Math" panose="02040503050406030204" pitchFamily="18" charset="0"/>
                                  </a:rPr>
                                  <m:t>𝑖</m:t>
                                </m:r>
                              </m:e>
                            </m:d>
                          </m:e>
                        </m:nary>
                      </m:den>
                    </m:f>
                    <m:r>
                      <a:rPr lang="fr-FR" i="1">
                        <a:latin typeface="Cambria Math" panose="02040503050406030204" pitchFamily="18" charset="0"/>
                      </a:rPr>
                      <m:t>)  </m:t>
                    </m:r>
                  </m:oMath>
                </a14:m>
                <a:r>
                  <a:rPr lang="fr-FR" dirty="0"/>
                  <a:t>– x(</a:t>
                </a:r>
                <a:r>
                  <a:rPr lang="fr-FR" dirty="0" err="1"/>
                  <a:t>m,i</a:t>
                </a:r>
                <a:r>
                  <a:rPr lang="fr-FR" dirty="0"/>
                  <a:t>)</a:t>
                </a:r>
              </a:p>
              <a:p>
                <a:r>
                  <a:rPr lang="fr-FR" dirty="0"/>
                  <a:t> </a:t>
                </a:r>
                <a:r>
                  <a:rPr lang="fr-FR" dirty="0" err="1"/>
                  <a:t>Aggregative</a:t>
                </a:r>
                <a:r>
                  <a:rPr lang="fr-FR" dirty="0"/>
                  <a:t>  </a:t>
                </a:r>
                <a:r>
                  <a:rPr lang="fr-FR" dirty="0" err="1"/>
                  <a:t>game</a:t>
                </a:r>
                <a:r>
                  <a:rPr lang="fr-FR" dirty="0"/>
                  <a:t>. If </a:t>
                </a:r>
                <a:r>
                  <a:rPr lang="fr-FR" dirty="0" err="1"/>
                  <a:t>resource</a:t>
                </a:r>
                <a:r>
                  <a:rPr lang="fr-FR" dirty="0"/>
                  <a:t> </a:t>
                </a:r>
                <a:r>
                  <a:rPr lang="fr-FR" dirty="0" err="1"/>
                  <a:t>is</a:t>
                </a:r>
                <a:r>
                  <a:rPr lang="fr-FR" dirty="0"/>
                  <a:t> time </a:t>
                </a:r>
                <a:r>
                  <a:rPr lang="fr-FR" dirty="0" err="1"/>
                  <a:t>then</a:t>
                </a:r>
                <a:r>
                  <a:rPr lang="fr-FR" dirty="0"/>
                  <a:t> </a:t>
                </a:r>
                <a:r>
                  <a:rPr lang="fr-FR" dirty="0" err="1"/>
                  <a:t>we</a:t>
                </a:r>
                <a:r>
                  <a:rPr lang="fr-FR" dirty="0"/>
                  <a:t> </a:t>
                </a:r>
                <a:r>
                  <a:rPr lang="fr-FR" dirty="0" err="1"/>
                  <a:t>get</a:t>
                </a:r>
                <a:r>
                  <a:rPr lang="fr-FR" dirty="0"/>
                  <a:t> a </a:t>
                </a:r>
                <a:r>
                  <a:rPr lang="fr-FR" dirty="0" err="1"/>
                  <a:t>repeated</a:t>
                </a:r>
                <a:r>
                  <a:rPr lang="fr-FR" dirty="0"/>
                  <a:t> </a:t>
                </a:r>
                <a:r>
                  <a:rPr lang="fr-FR" dirty="0" err="1" smtClean="0"/>
                  <a:t>game</a:t>
                </a:r>
                <a:endParaRPr lang="fr-FR" dirty="0" smtClean="0"/>
              </a:p>
              <a:p>
                <a:endParaRPr lang="fr-FR" dirty="0"/>
              </a:p>
              <a:p>
                <a:r>
                  <a:rPr lang="fr-FR" dirty="0" smtClean="0"/>
                  <a:t>Can </a:t>
                </a:r>
                <a:r>
                  <a:rPr lang="fr-FR" dirty="0" err="1" smtClean="0"/>
                  <a:t>be</a:t>
                </a:r>
                <a:r>
                  <a:rPr lang="fr-FR" dirty="0" smtClean="0"/>
                  <a:t> </a:t>
                </a:r>
                <a:r>
                  <a:rPr lang="fr-FR" dirty="0" err="1" smtClean="0"/>
                  <a:t>viewed</a:t>
                </a:r>
                <a:r>
                  <a:rPr lang="fr-FR" dirty="0" smtClean="0"/>
                  <a:t> as a </a:t>
                </a:r>
                <a:r>
                  <a:rPr lang="fr-FR" dirty="0" err="1" smtClean="0"/>
                  <a:t>routing</a:t>
                </a:r>
                <a:r>
                  <a:rPr lang="fr-FR" dirty="0" smtClean="0"/>
                  <a:t> </a:t>
                </a:r>
                <a:r>
                  <a:rPr lang="fr-FR" dirty="0" err="1" smtClean="0"/>
                  <a:t>game</a:t>
                </a:r>
                <a:r>
                  <a:rPr lang="fr-FR" dirty="0" smtClean="0"/>
                  <a:t> </a:t>
                </a:r>
                <a:r>
                  <a:rPr lang="fr-FR" dirty="0" err="1" smtClean="0"/>
                  <a:t>with</a:t>
                </a:r>
                <a:r>
                  <a:rPr lang="fr-FR" dirty="0" smtClean="0"/>
                  <a:t> a </a:t>
                </a:r>
                <a:r>
                  <a:rPr lang="fr-FR" dirty="0" err="1" smtClean="0"/>
                  <a:t>parallel</a:t>
                </a:r>
                <a:r>
                  <a:rPr lang="fr-FR" dirty="0" smtClean="0"/>
                  <a:t> </a:t>
                </a:r>
                <a:r>
                  <a:rPr lang="fr-FR" dirty="0" err="1" smtClean="0"/>
                  <a:t>link</a:t>
                </a:r>
                <a:r>
                  <a:rPr lang="fr-FR" dirty="0" smtClean="0"/>
                  <a:t> </a:t>
                </a:r>
                <a:r>
                  <a:rPr lang="fr-FR" dirty="0" err="1" smtClean="0"/>
                  <a:t>topology</a:t>
                </a:r>
                <a:r>
                  <a:rPr lang="fr-FR" dirty="0" smtClean="0"/>
                  <a:t> </a:t>
                </a:r>
              </a:p>
              <a:p>
                <a:pPr marL="0" indent="0">
                  <a:buNone/>
                </a:pPr>
                <a:endParaRPr lang="fr-FR"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blipFill>
                <a:blip r:embed="rId2"/>
                <a:stretch>
                  <a:fillRect l="-313" t="-1818" b="-1212"/>
                </a:stretch>
              </a:blipFill>
            </p:spPr>
            <p:txBody>
              <a:bodyPr/>
              <a:lstStyle/>
              <a:p>
                <a:r>
                  <a:rPr lang="fr-FR">
                    <a:noFill/>
                  </a:rPr>
                  <a:t> </a:t>
                </a:r>
              </a:p>
            </p:txBody>
          </p:sp>
        </mc:Fallback>
      </mc:AlternateContent>
    </p:spTree>
    <p:extLst>
      <p:ext uri="{BB962C8B-B14F-4D97-AF65-F5344CB8AC3E}">
        <p14:creationId xmlns:p14="http://schemas.microsoft.com/office/powerpoint/2010/main" val="4183068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Blockchain</a:t>
            </a:r>
            <a:r>
              <a:rPr lang="fr-FR" dirty="0" smtClean="0"/>
              <a:t> </a:t>
            </a:r>
            <a:r>
              <a:rPr lang="fr-FR" dirty="0" err="1" smtClean="0"/>
              <a:t>game</a:t>
            </a:r>
            <a:r>
              <a:rPr lang="fr-FR" dirty="0" smtClean="0"/>
              <a:t> </a:t>
            </a:r>
            <a:r>
              <a:rPr lang="fr-FR" dirty="0" err="1" smtClean="0"/>
              <a:t>between</a:t>
            </a:r>
            <a:r>
              <a:rPr lang="fr-FR" dirty="0" smtClean="0"/>
              <a:t> </a:t>
            </a:r>
            <a:r>
              <a:rPr lang="fr-FR" dirty="0" err="1" smtClean="0"/>
              <a:t>miners</a:t>
            </a:r>
            <a:endParaRPr lang="fr-FR" dirty="0"/>
          </a:p>
        </p:txBody>
      </p:sp>
      <p:sp>
        <p:nvSpPr>
          <p:cNvPr id="3" name="Espace réservé du contenu 2"/>
          <p:cNvSpPr>
            <a:spLocks noGrp="1"/>
          </p:cNvSpPr>
          <p:nvPr>
            <p:ph idx="1"/>
          </p:nvPr>
        </p:nvSpPr>
        <p:spPr>
          <a:xfrm>
            <a:off x="270163" y="1288473"/>
            <a:ext cx="11651673" cy="5237018"/>
          </a:xfrm>
        </p:spPr>
        <p:txBody>
          <a:bodyPr>
            <a:noAutofit/>
          </a:bodyPr>
          <a:lstStyle/>
          <a:p>
            <a:pPr marL="0" indent="0">
              <a:buNone/>
            </a:pPr>
            <a:endParaRPr lang="en-US" sz="2400" dirty="0" smtClean="0"/>
          </a:p>
          <a:p>
            <a:pPr marL="0" indent="0">
              <a:buNone/>
            </a:pPr>
            <a:endParaRPr lang="en-US" sz="2400" dirty="0"/>
          </a:p>
          <a:p>
            <a:pPr marL="0" indent="0">
              <a:buNone/>
            </a:pPr>
            <a:r>
              <a:rPr lang="en-US" sz="2400" dirty="0" smtClean="0"/>
              <a:t>The </a:t>
            </a:r>
            <a:r>
              <a:rPr lang="en-US" sz="2400" dirty="0" err="1" smtClean="0"/>
              <a:t>blockchain</a:t>
            </a:r>
            <a:r>
              <a:rPr lang="en-US" sz="2400" dirty="0" smtClean="0"/>
              <a:t> is a distributed secure database containing validated blocks of transactions. </a:t>
            </a:r>
          </a:p>
          <a:p>
            <a:pPr marL="0" indent="0">
              <a:buNone/>
            </a:pPr>
            <a:endParaRPr lang="en-US" sz="2400" dirty="0" smtClean="0"/>
          </a:p>
          <a:p>
            <a:r>
              <a:rPr lang="en-US" sz="2400" dirty="0" smtClean="0"/>
              <a:t>A block is validated by special nodes called miners and the validation of each new block is done via the solution of a computationally difficult problem, which is called the proof-of-work puzzle. </a:t>
            </a:r>
          </a:p>
          <a:p>
            <a:endParaRPr lang="en-US" sz="2400" dirty="0" smtClean="0"/>
          </a:p>
          <a:p>
            <a:r>
              <a:rPr lang="en-US" sz="2400" dirty="0" smtClean="0"/>
              <a:t>The miners compete against each other and the first to solve the problem announces it, the block is then verified by the majority of miners in this network, trying to reach consensus. </a:t>
            </a:r>
          </a:p>
        </p:txBody>
      </p:sp>
    </p:spTree>
    <p:extLst>
      <p:ext uri="{BB962C8B-B14F-4D97-AF65-F5344CB8AC3E}">
        <p14:creationId xmlns:p14="http://schemas.microsoft.com/office/powerpoint/2010/main" val="1001257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5963" y="-211143"/>
            <a:ext cx="9720072" cy="1499616"/>
          </a:xfrm>
        </p:spPr>
        <p:txBody>
          <a:bodyPr/>
          <a:lstStyle/>
          <a:p>
            <a:r>
              <a:rPr lang="fr-FR" dirty="0" err="1" smtClean="0"/>
              <a:t>Blockchain</a:t>
            </a:r>
            <a:r>
              <a:rPr lang="fr-FR" dirty="0" smtClean="0"/>
              <a:t> </a:t>
            </a:r>
            <a:r>
              <a:rPr lang="fr-FR" dirty="0" err="1" smtClean="0"/>
              <a:t>game</a:t>
            </a:r>
            <a:r>
              <a:rPr lang="fr-FR" dirty="0" smtClean="0"/>
              <a:t> </a:t>
            </a:r>
            <a:r>
              <a:rPr lang="fr-FR" dirty="0" err="1" smtClean="0"/>
              <a:t>between</a:t>
            </a:r>
            <a:r>
              <a:rPr lang="fr-FR" dirty="0" smtClean="0"/>
              <a:t> </a:t>
            </a:r>
            <a:r>
              <a:rPr lang="fr-FR" dirty="0" err="1" smtClean="0"/>
              <a:t>miners</a:t>
            </a:r>
            <a:endParaRPr lang="fr-FR" dirty="0"/>
          </a:p>
        </p:txBody>
      </p:sp>
      <p:sp>
        <p:nvSpPr>
          <p:cNvPr id="3" name="Espace réservé du contenu 2"/>
          <p:cNvSpPr>
            <a:spLocks noGrp="1"/>
          </p:cNvSpPr>
          <p:nvPr>
            <p:ph idx="1"/>
          </p:nvPr>
        </p:nvSpPr>
        <p:spPr>
          <a:xfrm>
            <a:off x="270163" y="1288473"/>
            <a:ext cx="11651673" cy="5237018"/>
          </a:xfrm>
        </p:spPr>
        <p:txBody>
          <a:bodyPr>
            <a:noAutofit/>
          </a:bodyPr>
          <a:lstStyle/>
          <a:p>
            <a:r>
              <a:rPr lang="en-US" sz="2400" dirty="0" smtClean="0"/>
              <a:t>After the propagated block reaches consensus, it is added to the distributed database. </a:t>
            </a:r>
          </a:p>
          <a:p>
            <a:endParaRPr lang="en-US" sz="2400" dirty="0" smtClean="0"/>
          </a:p>
          <a:p>
            <a:r>
              <a:rPr lang="en-US" sz="2400" dirty="0" smtClean="0"/>
              <a:t>The miner who found the solution receives a reward either in the form of cryptocurrencies  or in the form of a transaction reward.</a:t>
            </a:r>
          </a:p>
          <a:p>
            <a:endParaRPr lang="en-US" sz="2400" dirty="0" smtClean="0"/>
          </a:p>
          <a:p>
            <a:r>
              <a:rPr lang="en-US" sz="2400" dirty="0" smtClean="0"/>
              <a:t>Because of the huge energy requirement necessary to be the first to solve the puzzle, </a:t>
            </a:r>
            <a:r>
              <a:rPr lang="en-US" sz="2400" dirty="0" err="1" smtClean="0"/>
              <a:t>blockchain</a:t>
            </a:r>
            <a:r>
              <a:rPr lang="en-US" sz="2400" dirty="0" smtClean="0"/>
              <a:t> mining is typically executed in specialized hardware. </a:t>
            </a:r>
          </a:p>
          <a:p>
            <a:endParaRPr lang="en-US" sz="2400" dirty="0" smtClean="0"/>
          </a:p>
          <a:p>
            <a:r>
              <a:rPr lang="en-US" sz="2400" dirty="0" smtClean="0"/>
              <a:t>An Edge computing Service  Provider (ESP) is introduced to support proof-of-work puzzle offloading by using its edge computing nodes</a:t>
            </a:r>
            <a:endParaRPr lang="en-US" sz="2400" dirty="0"/>
          </a:p>
        </p:txBody>
      </p:sp>
    </p:spTree>
    <p:extLst>
      <p:ext uri="{BB962C8B-B14F-4D97-AF65-F5344CB8AC3E}">
        <p14:creationId xmlns:p14="http://schemas.microsoft.com/office/powerpoint/2010/main" val="3223794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Example</a:t>
            </a:r>
            <a:r>
              <a:rPr lang="fr-FR" dirty="0" smtClean="0"/>
              <a:t> of </a:t>
            </a:r>
            <a:r>
              <a:rPr lang="fr-FR" dirty="0" err="1" smtClean="0"/>
              <a:t>advertisement</a:t>
            </a:r>
            <a:r>
              <a:rPr lang="fr-FR" dirty="0" smtClean="0"/>
              <a:t> for </a:t>
            </a:r>
            <a:r>
              <a:rPr lang="fr-FR" dirty="0" err="1" smtClean="0"/>
              <a:t>mining</a:t>
            </a:r>
            <a:r>
              <a:rPr lang="fr-FR" dirty="0" smtClean="0"/>
              <a:t> in cloud</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636" y="1807870"/>
            <a:ext cx="7977983" cy="4912030"/>
          </a:xfrm>
        </p:spPr>
      </p:pic>
    </p:spTree>
    <p:extLst>
      <p:ext uri="{BB962C8B-B14F-4D97-AF65-F5344CB8AC3E}">
        <p14:creationId xmlns:p14="http://schemas.microsoft.com/office/powerpoint/2010/main" val="3769627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Our work addresses the following two questions: </a:t>
            </a:r>
            <a:endParaRPr lang="fr-FR" dirty="0"/>
          </a:p>
        </p:txBody>
      </p:sp>
      <p:sp>
        <p:nvSpPr>
          <p:cNvPr id="3" name="Espace réservé du contenu 2"/>
          <p:cNvSpPr>
            <a:spLocks noGrp="1"/>
          </p:cNvSpPr>
          <p:nvPr>
            <p:ph idx="1"/>
          </p:nvPr>
        </p:nvSpPr>
        <p:spPr/>
        <p:txBody>
          <a:bodyPr/>
          <a:lstStyle/>
          <a:p>
            <a:r>
              <a:rPr lang="en-US" dirty="0" smtClean="0"/>
              <a:t>given </a:t>
            </a:r>
            <a:r>
              <a:rPr lang="en-US" dirty="0"/>
              <a:t>a single </a:t>
            </a:r>
            <a:r>
              <a:rPr lang="en-US" dirty="0" err="1"/>
              <a:t>blockchain</a:t>
            </a:r>
            <a:r>
              <a:rPr lang="en-US" dirty="0"/>
              <a:t>, how should rational users contribute to the mining process, possibly </a:t>
            </a:r>
            <a:r>
              <a:rPr lang="en-US" dirty="0" smtClean="0"/>
              <a:t>counting on </a:t>
            </a:r>
            <a:r>
              <a:rPr lang="en-US" dirty="0"/>
              <a:t>third-party ESPs or mining pools to offload infrastructure costs? </a:t>
            </a:r>
          </a:p>
          <a:p>
            <a:r>
              <a:rPr lang="en-US" dirty="0" smtClean="0"/>
              <a:t>given </a:t>
            </a:r>
            <a:r>
              <a:rPr lang="en-US" dirty="0"/>
              <a:t>multiple </a:t>
            </a:r>
            <a:r>
              <a:rPr lang="en-US" dirty="0" err="1"/>
              <a:t>blockchains</a:t>
            </a:r>
            <a:r>
              <a:rPr lang="en-US" dirty="0"/>
              <a:t>, e.g., in a multi-cryptocurrency ecosystem, how should rational </a:t>
            </a:r>
            <a:r>
              <a:rPr lang="en-US" dirty="0" smtClean="0"/>
              <a:t>miners </a:t>
            </a:r>
            <a:r>
              <a:rPr lang="en-US" dirty="0"/>
              <a:t>distribute their monetary and/or computational budget towards mining? </a:t>
            </a:r>
            <a:endParaRPr lang="fr-FR" dirty="0"/>
          </a:p>
        </p:txBody>
      </p:sp>
    </p:spTree>
    <p:extLst>
      <p:ext uri="{BB962C8B-B14F-4D97-AF65-F5344CB8AC3E}">
        <p14:creationId xmlns:p14="http://schemas.microsoft.com/office/powerpoint/2010/main" val="3449470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8037" y="365125"/>
            <a:ext cx="11249890" cy="1325563"/>
          </a:xfrm>
        </p:spPr>
        <p:txBody>
          <a:bodyPr/>
          <a:lstStyle/>
          <a:p>
            <a:r>
              <a:rPr lang="fr-FR" dirty="0"/>
              <a:t> </a:t>
            </a:r>
            <a:r>
              <a:rPr lang="fr-FR" dirty="0" err="1" smtClean="0"/>
              <a:t>Splittable</a:t>
            </a:r>
            <a:r>
              <a:rPr lang="fr-FR" dirty="0" smtClean="0"/>
              <a:t> </a:t>
            </a:r>
            <a:r>
              <a:rPr lang="fr-FR" dirty="0" err="1" smtClean="0"/>
              <a:t>approach</a:t>
            </a:r>
            <a:r>
              <a:rPr lang="fr-FR" dirty="0" smtClean="0"/>
              <a:t> for </a:t>
            </a:r>
            <a:r>
              <a:rPr lang="fr-FR" dirty="0" err="1" smtClean="0"/>
              <a:t>resource</a:t>
            </a:r>
            <a:r>
              <a:rPr lang="fr-FR" dirty="0" smtClean="0"/>
              <a:t> allocation </a:t>
            </a:r>
            <a:r>
              <a:rPr lang="fr-FR" dirty="0" err="1" smtClean="0"/>
              <a:t>game</a:t>
            </a:r>
            <a:endParaRPr lang="fr-FR" dirty="0"/>
          </a:p>
        </p:txBody>
      </p:sp>
      <p:sp>
        <p:nvSpPr>
          <p:cNvPr id="3" name="Espace réservé du contenu 2"/>
          <p:cNvSpPr>
            <a:spLocks noGrp="1"/>
          </p:cNvSpPr>
          <p:nvPr>
            <p:ph idx="1"/>
          </p:nvPr>
        </p:nvSpPr>
        <p:spPr/>
        <p:txBody>
          <a:bodyPr>
            <a:normAutofit lnSpcReduction="10000"/>
          </a:bodyPr>
          <a:lstStyle/>
          <a:p>
            <a:r>
              <a:rPr lang="fr-FR" dirty="0" err="1" smtClean="0"/>
              <a:t>We</a:t>
            </a:r>
            <a:r>
              <a:rPr lang="fr-FR" dirty="0" smtClean="0"/>
              <a:t> assume </a:t>
            </a:r>
            <a:r>
              <a:rPr lang="fr-FR" dirty="0" err="1" smtClean="0"/>
              <a:t>next</a:t>
            </a:r>
            <a:r>
              <a:rPr lang="fr-FR" dirty="0" smtClean="0"/>
              <a:t> </a:t>
            </a:r>
            <a:r>
              <a:rPr lang="fr-FR" dirty="0" err="1" smtClean="0"/>
              <a:t>competition</a:t>
            </a:r>
            <a:r>
              <a:rPr lang="fr-FR" dirty="0" smtClean="0"/>
              <a:t> over </a:t>
            </a:r>
            <a:r>
              <a:rPr lang="fr-FR" dirty="0" err="1" smtClean="0"/>
              <a:t>splittable</a:t>
            </a:r>
            <a:r>
              <a:rPr lang="fr-FR" dirty="0" smtClean="0"/>
              <a:t> </a:t>
            </a:r>
            <a:r>
              <a:rPr lang="fr-FR" dirty="0" err="1" smtClean="0"/>
              <a:t>resources</a:t>
            </a:r>
            <a:r>
              <a:rPr lang="fr-FR" dirty="0" smtClean="0"/>
              <a:t> at a single ESP and single </a:t>
            </a:r>
            <a:r>
              <a:rPr lang="fr-FR" dirty="0" err="1" smtClean="0"/>
              <a:t>currency</a:t>
            </a:r>
            <a:endParaRPr lang="fr-FR" dirty="0" smtClean="0"/>
          </a:p>
          <a:p>
            <a:r>
              <a:rPr lang="fr-FR" dirty="0" smtClean="0"/>
              <a:t>miner i </a:t>
            </a:r>
            <a:r>
              <a:rPr lang="fr-FR" dirty="0" err="1" smtClean="0"/>
              <a:t>decides</a:t>
            </a:r>
            <a:r>
              <a:rPr lang="fr-FR" dirty="0" smtClean="0"/>
              <a:t> how </a:t>
            </a:r>
            <a:r>
              <a:rPr lang="fr-FR" dirty="0" err="1" smtClean="0"/>
              <a:t>much</a:t>
            </a:r>
            <a:r>
              <a:rPr lang="fr-FR" dirty="0" smtClean="0"/>
              <a:t> to </a:t>
            </a:r>
            <a:r>
              <a:rPr lang="fr-FR" dirty="0" err="1" smtClean="0"/>
              <a:t>invest</a:t>
            </a:r>
            <a:r>
              <a:rPr lang="fr-FR" dirty="0" smtClean="0"/>
              <a:t> </a:t>
            </a:r>
            <a:endParaRPr lang="fr-FR" dirty="0"/>
          </a:p>
          <a:p>
            <a:r>
              <a:rPr lang="fr-FR" dirty="0" err="1" smtClean="0"/>
              <a:t>Its</a:t>
            </a:r>
            <a:r>
              <a:rPr lang="fr-FR" dirty="0" smtClean="0"/>
              <a:t> utility </a:t>
            </a:r>
            <a:r>
              <a:rPr lang="fr-FR" dirty="0" err="1" smtClean="0"/>
              <a:t>from</a:t>
            </a:r>
            <a:r>
              <a:rPr lang="fr-FR" dirty="0" smtClean="0"/>
              <a:t> </a:t>
            </a:r>
            <a:r>
              <a:rPr lang="fr-FR" dirty="0" err="1" smtClean="0"/>
              <a:t>investing</a:t>
            </a:r>
            <a:r>
              <a:rPr lang="fr-FR" dirty="0" smtClean="0"/>
              <a:t> x(i)  </a:t>
            </a:r>
            <a:r>
              <a:rPr lang="fr-FR" dirty="0" err="1" smtClean="0"/>
              <a:t>is</a:t>
            </a:r>
            <a:r>
              <a:rPr lang="fr-FR" dirty="0" smtClean="0"/>
              <a:t> the </a:t>
            </a:r>
            <a:r>
              <a:rPr lang="fr-FR" dirty="0" err="1" smtClean="0"/>
              <a:t>payoff</a:t>
            </a:r>
            <a:r>
              <a:rPr lang="fr-FR" dirty="0" smtClean="0"/>
              <a:t> minus </a:t>
            </a:r>
            <a:r>
              <a:rPr lang="fr-FR" dirty="0" err="1" smtClean="0"/>
              <a:t>cost</a:t>
            </a:r>
            <a:r>
              <a:rPr lang="fr-FR" dirty="0" smtClean="0"/>
              <a:t>:</a:t>
            </a:r>
          </a:p>
          <a:p>
            <a:pPr marL="0" indent="0">
              <a:buNone/>
            </a:pPr>
            <a:r>
              <a:rPr lang="fr-FR" dirty="0"/>
              <a:t> </a:t>
            </a:r>
            <a:r>
              <a:rPr lang="fr-FR" dirty="0" smtClean="0"/>
              <a:t>              U(i)=x(i)/x   -  </a:t>
            </a:r>
            <a:r>
              <a:rPr lang="fr-FR" dirty="0" err="1" smtClean="0"/>
              <a:t>gx</a:t>
            </a:r>
            <a:r>
              <a:rPr lang="fr-FR" dirty="0" smtClean="0"/>
              <a:t>(i)</a:t>
            </a:r>
          </a:p>
          <a:p>
            <a:pPr marL="0" indent="0">
              <a:buNone/>
            </a:pPr>
            <a:r>
              <a:rPr lang="fr-FR" dirty="0" err="1" smtClean="0"/>
              <a:t>Where</a:t>
            </a:r>
            <a:r>
              <a:rPr lang="fr-FR" dirty="0" smtClean="0"/>
              <a:t> x </a:t>
            </a:r>
            <a:r>
              <a:rPr lang="fr-FR" dirty="0" err="1" smtClean="0"/>
              <a:t>is</a:t>
            </a:r>
            <a:r>
              <a:rPr lang="fr-FR" dirty="0" smtClean="0"/>
              <a:t> the total </a:t>
            </a:r>
            <a:r>
              <a:rPr lang="fr-FR" dirty="0" err="1" smtClean="0"/>
              <a:t>investment</a:t>
            </a:r>
            <a:r>
              <a:rPr lang="fr-FR" dirty="0" smtClean="0"/>
              <a:t>. This </a:t>
            </a:r>
            <a:r>
              <a:rPr lang="fr-FR" dirty="0" err="1" smtClean="0"/>
              <a:t>is</a:t>
            </a:r>
            <a:r>
              <a:rPr lang="fr-FR" dirty="0" smtClean="0"/>
              <a:t> the </a:t>
            </a:r>
            <a:r>
              <a:rPr lang="fr-FR" dirty="0" err="1" smtClean="0"/>
              <a:t>Tullock</a:t>
            </a:r>
            <a:r>
              <a:rPr lang="fr-FR" dirty="0" smtClean="0"/>
              <a:t> </a:t>
            </a:r>
            <a:r>
              <a:rPr lang="fr-FR" dirty="0" err="1" smtClean="0"/>
              <a:t>rent</a:t>
            </a:r>
            <a:r>
              <a:rPr lang="fr-FR" dirty="0" smtClean="0"/>
              <a:t> </a:t>
            </a:r>
            <a:r>
              <a:rPr lang="fr-FR" dirty="0" err="1" smtClean="0"/>
              <a:t>seeking</a:t>
            </a:r>
            <a:r>
              <a:rPr lang="fr-FR" dirty="0" smtClean="0"/>
              <a:t> </a:t>
            </a:r>
            <a:r>
              <a:rPr lang="fr-FR" dirty="0" err="1" smtClean="0"/>
              <a:t>game</a:t>
            </a:r>
            <a:r>
              <a:rPr lang="fr-FR" dirty="0" smtClean="0"/>
              <a:t>. It has a unique Nash </a:t>
            </a:r>
            <a:r>
              <a:rPr lang="fr-FR" dirty="0" err="1" smtClean="0"/>
              <a:t>equilibrium</a:t>
            </a:r>
            <a:endParaRPr lang="fr-FR" dirty="0" smtClean="0"/>
          </a:p>
          <a:p>
            <a:pPr marL="0" indent="0">
              <a:buNone/>
            </a:pPr>
            <a:r>
              <a:rPr lang="fr-FR" dirty="0" err="1" smtClean="0"/>
              <a:t>Related</a:t>
            </a:r>
            <a:r>
              <a:rPr lang="fr-FR" dirty="0" smtClean="0"/>
              <a:t> to KELLEY MECHANISM in networking in </a:t>
            </a:r>
            <a:r>
              <a:rPr lang="fr-FR" dirty="0" err="1" smtClean="0"/>
              <a:t>which</a:t>
            </a:r>
            <a:r>
              <a:rPr lang="fr-FR" dirty="0" smtClean="0"/>
              <a:t> the goal of the network </a:t>
            </a:r>
            <a:r>
              <a:rPr lang="fr-FR" dirty="0" err="1" smtClean="0"/>
              <a:t>is</a:t>
            </a:r>
            <a:r>
              <a:rPr lang="fr-FR" dirty="0" smtClean="0"/>
              <a:t> to </a:t>
            </a:r>
            <a:r>
              <a:rPr lang="fr-FR" dirty="0" err="1" smtClean="0"/>
              <a:t>find</a:t>
            </a:r>
            <a:r>
              <a:rPr lang="fr-FR" dirty="0" smtClean="0"/>
              <a:t> a </a:t>
            </a:r>
            <a:r>
              <a:rPr lang="fr-FR" dirty="0" err="1" smtClean="0"/>
              <a:t>pricing</a:t>
            </a:r>
            <a:r>
              <a:rPr lang="fr-FR" dirty="0" smtClean="0"/>
              <a:t> g </a:t>
            </a:r>
            <a:r>
              <a:rPr lang="fr-FR" dirty="0" err="1" smtClean="0"/>
              <a:t>that</a:t>
            </a:r>
            <a:r>
              <a:rPr lang="fr-FR" dirty="0" smtClean="0"/>
              <a:t> </a:t>
            </a:r>
            <a:r>
              <a:rPr lang="fr-FR" dirty="0" err="1" smtClean="0"/>
              <a:t>will</a:t>
            </a:r>
            <a:r>
              <a:rPr lang="fr-FR" dirty="0" smtClean="0"/>
              <a:t> </a:t>
            </a:r>
            <a:r>
              <a:rPr lang="fr-FR" dirty="0" err="1" smtClean="0"/>
              <a:t>guarntee</a:t>
            </a:r>
            <a:r>
              <a:rPr lang="fr-FR" dirty="0" smtClean="0"/>
              <a:t> </a:t>
            </a:r>
            <a:r>
              <a:rPr lang="fr-FR" dirty="0" err="1" smtClean="0"/>
              <a:t>that</a:t>
            </a:r>
            <a:r>
              <a:rPr lang="fr-FR" dirty="0" smtClean="0"/>
              <a:t> the </a:t>
            </a:r>
            <a:r>
              <a:rPr lang="fr-FR" dirty="0" err="1" smtClean="0"/>
              <a:t>equilibrium</a:t>
            </a:r>
            <a:r>
              <a:rPr lang="fr-FR" dirty="0" smtClean="0"/>
              <a:t> </a:t>
            </a:r>
            <a:r>
              <a:rPr lang="fr-FR" dirty="0" err="1" smtClean="0"/>
              <a:t>will</a:t>
            </a:r>
            <a:r>
              <a:rPr lang="fr-FR" dirty="0" smtClean="0"/>
              <a:t> </a:t>
            </a:r>
            <a:r>
              <a:rPr lang="fr-FR" dirty="0" err="1" smtClean="0"/>
              <a:t>be</a:t>
            </a:r>
            <a:r>
              <a:rPr lang="fr-FR" dirty="0" smtClean="0"/>
              <a:t> </a:t>
            </a:r>
            <a:r>
              <a:rPr lang="fr-FR" dirty="0" err="1" smtClean="0"/>
              <a:t>globally</a:t>
            </a:r>
            <a:r>
              <a:rPr lang="fr-FR" dirty="0" smtClean="0"/>
              <a:t> optimal w.r.t. the </a:t>
            </a:r>
            <a:r>
              <a:rPr lang="fr-FR" dirty="0" err="1" smtClean="0"/>
              <a:t>payoff</a:t>
            </a:r>
            <a:r>
              <a:rPr lang="fr-FR" dirty="0" smtClean="0"/>
              <a:t>, and </a:t>
            </a:r>
            <a:r>
              <a:rPr lang="fr-FR" dirty="0" err="1" smtClean="0"/>
              <a:t>will</a:t>
            </a:r>
            <a:r>
              <a:rPr lang="fr-FR" dirty="0" smtClean="0"/>
              <a:t> </a:t>
            </a:r>
            <a:r>
              <a:rPr lang="fr-FR" dirty="0" err="1" smtClean="0"/>
              <a:t>meet</a:t>
            </a:r>
            <a:r>
              <a:rPr lang="fr-FR" dirty="0" smtClean="0"/>
              <a:t> </a:t>
            </a:r>
            <a:r>
              <a:rPr lang="fr-FR" dirty="0" err="1" smtClean="0"/>
              <a:t>some</a:t>
            </a:r>
            <a:r>
              <a:rPr lang="fr-FR" dirty="0" smtClean="0"/>
              <a:t> </a:t>
            </a:r>
            <a:r>
              <a:rPr lang="fr-FR" dirty="0" err="1" smtClean="0"/>
              <a:t>capacity</a:t>
            </a:r>
            <a:r>
              <a:rPr lang="fr-FR" dirty="0" smtClean="0"/>
              <a:t> </a:t>
            </a:r>
            <a:r>
              <a:rPr lang="fr-FR" dirty="0" err="1" smtClean="0"/>
              <a:t>constraint</a:t>
            </a:r>
            <a:r>
              <a:rPr lang="fr-FR" dirty="0" smtClean="0"/>
              <a:t> on the </a:t>
            </a:r>
            <a:r>
              <a:rPr lang="fr-FR" dirty="0" err="1" smtClean="0"/>
              <a:t>sum</a:t>
            </a:r>
            <a:r>
              <a:rPr lang="fr-FR" dirty="0" smtClean="0"/>
              <a:t> of x(i). The g </a:t>
            </a:r>
            <a:r>
              <a:rPr lang="fr-FR" dirty="0" err="1" smtClean="0"/>
              <a:t>is</a:t>
            </a:r>
            <a:r>
              <a:rPr lang="fr-FR" dirty="0" smtClean="0"/>
              <a:t> </a:t>
            </a:r>
            <a:r>
              <a:rPr lang="fr-FR" dirty="0" err="1" smtClean="0"/>
              <a:t>interpreted</a:t>
            </a:r>
            <a:r>
              <a:rPr lang="fr-FR" dirty="0" smtClean="0"/>
              <a:t> as </a:t>
            </a:r>
            <a:r>
              <a:rPr lang="fr-FR" dirty="0" err="1" smtClean="0"/>
              <a:t>lagrange</a:t>
            </a:r>
            <a:r>
              <a:rPr lang="fr-FR" dirty="0" smtClean="0"/>
              <a:t> </a:t>
            </a:r>
            <a:r>
              <a:rPr lang="fr-FR" dirty="0" err="1" smtClean="0"/>
              <a:t>multipliers</a:t>
            </a:r>
            <a:r>
              <a:rPr lang="fr-FR" dirty="0" smtClean="0"/>
              <a:t>. But do not </a:t>
            </a:r>
            <a:r>
              <a:rPr lang="fr-FR" dirty="0" err="1" smtClean="0"/>
              <a:t>depend</a:t>
            </a:r>
            <a:r>
              <a:rPr lang="fr-FR" dirty="0" smtClean="0"/>
              <a:t> on i</a:t>
            </a:r>
            <a:endParaRPr lang="fr-FR" dirty="0"/>
          </a:p>
        </p:txBody>
      </p:sp>
    </p:spTree>
    <p:extLst>
      <p:ext uri="{BB962C8B-B14F-4D97-AF65-F5344CB8AC3E}">
        <p14:creationId xmlns:p14="http://schemas.microsoft.com/office/powerpoint/2010/main" val="2232487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1216" y="318472"/>
            <a:ext cx="10952584" cy="1325563"/>
          </a:xfrm>
        </p:spPr>
        <p:txBody>
          <a:bodyPr/>
          <a:lstStyle/>
          <a:p>
            <a:r>
              <a:rPr lang="fr-FR" dirty="0"/>
              <a:t> </a:t>
            </a:r>
            <a:r>
              <a:rPr lang="fr-FR" dirty="0" err="1" smtClean="0"/>
              <a:t>Splittable</a:t>
            </a:r>
            <a:r>
              <a:rPr lang="fr-FR" dirty="0" smtClean="0"/>
              <a:t> </a:t>
            </a:r>
            <a:r>
              <a:rPr lang="fr-FR" dirty="0" err="1" smtClean="0"/>
              <a:t>approach</a:t>
            </a:r>
            <a:r>
              <a:rPr lang="fr-FR" dirty="0" smtClean="0"/>
              <a:t> for Crypto </a:t>
            </a:r>
            <a:r>
              <a:rPr lang="fr-FR" dirty="0" err="1" smtClean="0"/>
              <a:t>Currency</a:t>
            </a:r>
            <a:r>
              <a:rPr lang="fr-FR" dirty="0" smtClean="0"/>
              <a:t>  </a:t>
            </a:r>
            <a:r>
              <a:rPr lang="fr-FR" dirty="0" err="1" smtClean="0"/>
              <a:t>game</a:t>
            </a:r>
            <a:endParaRPr lang="fr-FR" dirty="0"/>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p:txBody>
              <a:bodyPr>
                <a:normAutofit fontScale="92500" lnSpcReduction="10000"/>
              </a:bodyPr>
              <a:lstStyle/>
              <a:p>
                <a:r>
                  <a:rPr lang="fr-FR" dirty="0" err="1" smtClean="0"/>
                  <a:t>We</a:t>
                </a:r>
                <a:r>
                  <a:rPr lang="fr-FR" dirty="0" smtClean="0"/>
                  <a:t> </a:t>
                </a:r>
                <a:r>
                  <a:rPr lang="fr-FR" dirty="0" err="1" smtClean="0"/>
                  <a:t>next</a:t>
                </a:r>
                <a:r>
                  <a:rPr lang="fr-FR" dirty="0" smtClean="0"/>
                  <a:t> assume </a:t>
                </a:r>
                <a:r>
                  <a:rPr lang="fr-FR" dirty="0" err="1" smtClean="0"/>
                  <a:t>that</a:t>
                </a:r>
                <a:r>
                  <a:rPr lang="fr-FR" dirty="0" smtClean="0"/>
                  <a:t> a miner i has a </a:t>
                </a:r>
                <a:r>
                  <a:rPr lang="fr-FR" dirty="0" err="1" smtClean="0"/>
                  <a:t>fixed</a:t>
                </a:r>
                <a:r>
                  <a:rPr lang="fr-FR" dirty="0" smtClean="0"/>
                  <a:t> budget B(i) </a:t>
                </a:r>
                <a:r>
                  <a:rPr lang="fr-FR" dirty="0" err="1" smtClean="0"/>
                  <a:t>that</a:t>
                </a:r>
                <a:r>
                  <a:rPr lang="fr-FR" dirty="0" smtClean="0"/>
                  <a:t> </a:t>
                </a:r>
                <a:r>
                  <a:rPr lang="fr-FR" dirty="0" err="1" smtClean="0"/>
                  <a:t>it</a:t>
                </a:r>
                <a:r>
                  <a:rPr lang="fr-FR" dirty="0" smtClean="0"/>
                  <a:t> </a:t>
                </a:r>
                <a:r>
                  <a:rPr lang="fr-FR" dirty="0" err="1" smtClean="0"/>
                  <a:t>can</a:t>
                </a:r>
                <a:r>
                  <a:rPr lang="fr-FR" dirty="0"/>
                  <a:t> </a:t>
                </a:r>
                <a:r>
                  <a:rPr lang="fr-FR" dirty="0" smtClean="0"/>
                  <a:t>split </a:t>
                </a:r>
                <a:r>
                  <a:rPr lang="fr-FR" dirty="0" err="1" smtClean="0"/>
                  <a:t>between</a:t>
                </a:r>
                <a:r>
                  <a:rPr lang="fr-FR" dirty="0" smtClean="0"/>
                  <a:t> </a:t>
                </a:r>
                <a:r>
                  <a:rPr lang="fr-FR" dirty="0" err="1" smtClean="0"/>
                  <a:t>various</a:t>
                </a:r>
                <a:r>
                  <a:rPr lang="fr-FR" dirty="0" smtClean="0"/>
                  <a:t> crypto </a:t>
                </a:r>
                <a:r>
                  <a:rPr lang="fr-FR" dirty="0" err="1" smtClean="0"/>
                  <a:t>currencies</a:t>
                </a:r>
                <a:r>
                  <a:rPr lang="fr-FR" dirty="0" smtClean="0"/>
                  <a:t>.   </a:t>
                </a:r>
                <a:r>
                  <a:rPr lang="fr-FR" dirty="0" err="1" smtClean="0"/>
                  <a:t>Its</a:t>
                </a:r>
                <a:r>
                  <a:rPr lang="fr-FR" dirty="0" smtClean="0"/>
                  <a:t> utility </a:t>
                </a:r>
                <a:r>
                  <a:rPr lang="fr-FR" dirty="0" err="1" smtClean="0"/>
                  <a:t>from</a:t>
                </a:r>
                <a:r>
                  <a:rPr lang="fr-FR" dirty="0" smtClean="0"/>
                  <a:t> </a:t>
                </a:r>
                <a:r>
                  <a:rPr lang="fr-FR" dirty="0" err="1" smtClean="0"/>
                  <a:t>investing</a:t>
                </a:r>
                <a:r>
                  <a:rPr lang="fr-FR" dirty="0" smtClean="0"/>
                  <a:t> x(</a:t>
                </a:r>
                <a:r>
                  <a:rPr lang="fr-FR" dirty="0" err="1" smtClean="0"/>
                  <a:t>i,k</a:t>
                </a:r>
                <a:r>
                  <a:rPr lang="fr-FR" dirty="0" smtClean="0"/>
                  <a:t>) in </a:t>
                </a:r>
                <a:r>
                  <a:rPr lang="fr-FR" dirty="0" err="1" smtClean="0"/>
                  <a:t>currency</a:t>
                </a:r>
                <a:r>
                  <a:rPr lang="fr-FR" dirty="0" smtClean="0"/>
                  <a:t> </a:t>
                </a:r>
                <a:r>
                  <a:rPr lang="fr-FR" dirty="0" smtClean="0"/>
                  <a:t>k </a:t>
                </a:r>
                <a:r>
                  <a:rPr lang="fr-FR" dirty="0" err="1" smtClean="0"/>
                  <a:t>is</a:t>
                </a:r>
                <a:r>
                  <a:rPr lang="fr-FR" dirty="0" smtClean="0"/>
                  <a:t>  </a:t>
                </a:r>
              </a:p>
              <a:p>
                <a:pPr marL="0" indent="0">
                  <a:buNone/>
                </a:pPr>
                <a:r>
                  <a:rPr lang="fr-FR" dirty="0"/>
                  <a:t> </a:t>
                </a:r>
                <a:r>
                  <a:rPr lang="fr-FR" dirty="0" smtClean="0"/>
                  <a:t>              U(</a:t>
                </a:r>
                <a:r>
                  <a:rPr lang="fr-FR" dirty="0" err="1" smtClean="0"/>
                  <a:t>i,k</a:t>
                </a:r>
                <a:r>
                  <a:rPr lang="fr-FR" dirty="0" smtClean="0"/>
                  <a:t>)=x(</a:t>
                </a:r>
                <a:r>
                  <a:rPr lang="fr-FR" dirty="0" err="1" smtClean="0"/>
                  <a:t>i,k</a:t>
                </a:r>
                <a:r>
                  <a:rPr lang="fr-FR" dirty="0" smtClean="0"/>
                  <a:t>)/x(k)   -  g(k)x(</a:t>
                </a:r>
                <a:r>
                  <a:rPr lang="fr-FR" dirty="0" err="1" smtClean="0"/>
                  <a:t>i,k</a:t>
                </a:r>
                <a:r>
                  <a:rPr lang="fr-FR" dirty="0" smtClean="0"/>
                  <a:t>)      </a:t>
                </a:r>
                <a:r>
                  <a:rPr lang="fr-FR" dirty="0" err="1" smtClean="0"/>
                  <a:t>with</a:t>
                </a:r>
                <a:r>
                  <a:rPr lang="fr-FR" dirty="0" smtClean="0"/>
                  <a:t>     U(i)=</a:t>
                </a:r>
                <a14:m>
                  <m:oMath xmlns:m="http://schemas.openxmlformats.org/officeDocument/2006/math">
                    <m:nary>
                      <m:naryPr>
                        <m:chr m:val="∑"/>
                        <m:ctrlPr>
                          <a:rPr lang="fr-FR" i="1" smtClean="0">
                            <a:latin typeface="Cambria Math" panose="02040503050406030204" pitchFamily="18" charset="0"/>
                          </a:rPr>
                        </m:ctrlPr>
                      </m:naryPr>
                      <m:sub>
                        <m:r>
                          <m:rPr>
                            <m:brk m:alnAt="23"/>
                          </m:rPr>
                          <a:rPr lang="fr-FR" b="0" i="1" smtClean="0">
                            <a:latin typeface="Cambria Math" panose="02040503050406030204" pitchFamily="18" charset="0"/>
                          </a:rPr>
                          <m:t>𝑘</m:t>
                        </m:r>
                        <m:r>
                          <a:rPr lang="fr-FR" b="0" i="1" smtClean="0">
                            <a:latin typeface="Cambria Math" panose="02040503050406030204" pitchFamily="18" charset="0"/>
                          </a:rPr>
                          <m:t>=1</m:t>
                        </m:r>
                      </m:sub>
                      <m:sup>
                        <m:r>
                          <a:rPr lang="fr-FR" b="0" i="1" smtClean="0">
                            <a:latin typeface="Cambria Math" panose="02040503050406030204" pitchFamily="18" charset="0"/>
                          </a:rPr>
                          <m:t>𝐾</m:t>
                        </m:r>
                      </m:sup>
                      <m:e>
                        <m:r>
                          <a:rPr lang="fr-FR" b="0" i="1" smtClean="0">
                            <a:latin typeface="Cambria Math" panose="02040503050406030204" pitchFamily="18" charset="0"/>
                          </a:rPr>
                          <m:t>𝑈</m:t>
                        </m:r>
                        <m:r>
                          <a:rPr lang="fr-FR" b="0" i="1" smtClean="0">
                            <a:latin typeface="Cambria Math" panose="02040503050406030204" pitchFamily="18" charset="0"/>
                          </a:rPr>
                          <m:t>(</m:t>
                        </m:r>
                        <m:r>
                          <a:rPr lang="fr-FR" b="0" i="1" smtClean="0">
                            <a:latin typeface="Cambria Math" panose="02040503050406030204" pitchFamily="18" charset="0"/>
                          </a:rPr>
                          <m:t>𝑖</m:t>
                        </m:r>
                        <m:r>
                          <a:rPr lang="fr-FR" b="0" i="1" smtClean="0">
                            <a:latin typeface="Cambria Math" panose="02040503050406030204" pitchFamily="18" charset="0"/>
                          </a:rPr>
                          <m:t>,</m:t>
                        </m:r>
                        <m:r>
                          <a:rPr lang="fr-FR" b="0" i="1" smtClean="0">
                            <a:latin typeface="Cambria Math" panose="02040503050406030204" pitchFamily="18" charset="0"/>
                          </a:rPr>
                          <m:t>𝑘</m:t>
                        </m:r>
                        <m:r>
                          <a:rPr lang="fr-FR" b="0" i="1" smtClean="0">
                            <a:latin typeface="Cambria Math" panose="02040503050406030204" pitchFamily="18" charset="0"/>
                          </a:rPr>
                          <m:t>)</m:t>
                        </m:r>
                      </m:e>
                    </m:nary>
                  </m:oMath>
                </a14:m>
                <a:endParaRPr lang="fr-FR" dirty="0" smtClean="0"/>
              </a:p>
              <a:p>
                <a:pPr marL="0" indent="0">
                  <a:buNone/>
                </a:pPr>
                <a:r>
                  <a:rPr lang="fr-FR" dirty="0" err="1" smtClean="0"/>
                  <a:t>Where</a:t>
                </a:r>
                <a:r>
                  <a:rPr lang="fr-FR" dirty="0" smtClean="0"/>
                  <a:t> x(k) </a:t>
                </a:r>
                <a:r>
                  <a:rPr lang="fr-FR" dirty="0" err="1" smtClean="0"/>
                  <a:t>is</a:t>
                </a:r>
                <a:r>
                  <a:rPr lang="fr-FR" dirty="0" smtClean="0"/>
                  <a:t> the total </a:t>
                </a:r>
                <a:r>
                  <a:rPr lang="fr-FR" dirty="0" err="1" smtClean="0"/>
                  <a:t>investment</a:t>
                </a:r>
                <a:r>
                  <a:rPr lang="fr-FR" dirty="0" smtClean="0"/>
                  <a:t> in </a:t>
                </a:r>
                <a:r>
                  <a:rPr lang="fr-FR" dirty="0" err="1" smtClean="0"/>
                  <a:t>currency</a:t>
                </a:r>
                <a:r>
                  <a:rPr lang="fr-FR" dirty="0" smtClean="0"/>
                  <a:t> k</a:t>
                </a:r>
              </a:p>
              <a:p>
                <a:pPr marL="0" indent="0">
                  <a:buNone/>
                </a:pPr>
                <a:r>
                  <a:rPr lang="fr-FR" dirty="0" smtClean="0"/>
                  <a:t>This </a:t>
                </a:r>
                <a:r>
                  <a:rPr lang="fr-FR" dirty="0" err="1" smtClean="0"/>
                  <a:t>is</a:t>
                </a:r>
                <a:r>
                  <a:rPr lang="fr-FR" dirty="0" smtClean="0"/>
                  <a:t> a variation of </a:t>
                </a:r>
                <a:r>
                  <a:rPr lang="fr-FR" dirty="0" err="1" smtClean="0"/>
                  <a:t>Tullock</a:t>
                </a:r>
                <a:r>
                  <a:rPr lang="fr-FR" dirty="0" smtClean="0"/>
                  <a:t> </a:t>
                </a:r>
                <a:r>
                  <a:rPr lang="fr-FR" dirty="0" err="1" smtClean="0"/>
                  <a:t>rent</a:t>
                </a:r>
                <a:r>
                  <a:rPr lang="fr-FR" dirty="0" smtClean="0"/>
                  <a:t> </a:t>
                </a:r>
                <a:r>
                  <a:rPr lang="fr-FR" dirty="0" err="1" smtClean="0"/>
                  <a:t>seeking</a:t>
                </a:r>
                <a:r>
                  <a:rPr lang="fr-FR" dirty="0" smtClean="0"/>
                  <a:t> </a:t>
                </a:r>
                <a:r>
                  <a:rPr lang="fr-FR" dirty="0" err="1" smtClean="0"/>
                  <a:t>game</a:t>
                </a:r>
                <a:r>
                  <a:rPr lang="fr-FR" dirty="0" smtClean="0"/>
                  <a:t>. It has a unique Nash </a:t>
                </a:r>
                <a:r>
                  <a:rPr lang="fr-FR" dirty="0" err="1" smtClean="0"/>
                  <a:t>equilibrium</a:t>
                </a:r>
                <a:r>
                  <a:rPr lang="fr-FR" dirty="0" smtClean="0"/>
                  <a:t>. </a:t>
                </a:r>
              </a:p>
              <a:p>
                <a:pPr marL="0" indent="0">
                  <a:buNone/>
                </a:pPr>
                <a:endParaRPr lang="fr-FR" dirty="0"/>
              </a:p>
              <a:p>
                <a:pPr marL="0" indent="0">
                  <a:buNone/>
                </a:pPr>
                <a:r>
                  <a:rPr lang="fr-FR" dirty="0" err="1" smtClean="0"/>
                  <a:t>Related</a:t>
                </a:r>
                <a:r>
                  <a:rPr lang="fr-FR" dirty="0" smtClean="0"/>
                  <a:t> to Kelly </a:t>
                </a:r>
                <a:r>
                  <a:rPr lang="fr-FR" dirty="0" err="1" smtClean="0"/>
                  <a:t>mechanism</a:t>
                </a:r>
                <a:r>
                  <a:rPr lang="fr-FR" dirty="0" smtClean="0"/>
                  <a:t> </a:t>
                </a:r>
                <a:r>
                  <a:rPr lang="fr-FR" dirty="0" err="1" smtClean="0"/>
                  <a:t>where</a:t>
                </a:r>
                <a:r>
                  <a:rPr lang="fr-FR" dirty="0" smtClean="0"/>
                  <a:t> </a:t>
                </a:r>
                <a:r>
                  <a:rPr lang="fr-FR" dirty="0" err="1" smtClean="0"/>
                  <a:t>there</a:t>
                </a:r>
                <a:r>
                  <a:rPr lang="fr-FR" dirty="0" smtClean="0"/>
                  <a:t> are K </a:t>
                </a:r>
                <a:r>
                  <a:rPr lang="fr-FR" dirty="0" err="1" smtClean="0"/>
                  <a:t>resources</a:t>
                </a:r>
                <a:r>
                  <a:rPr lang="fr-FR" dirty="0" smtClean="0"/>
                  <a:t> to </a:t>
                </a:r>
                <a:r>
                  <a:rPr lang="fr-FR" dirty="0" smtClean="0"/>
                  <a:t>split: </a:t>
                </a:r>
              </a:p>
              <a:p>
                <a:pPr marL="0" indent="0">
                  <a:buNone/>
                </a:pPr>
                <a:endParaRPr lang="fr-FR" dirty="0"/>
              </a:p>
              <a:p>
                <a:pPr marL="0" indent="0">
                  <a:buNone/>
                </a:pPr>
                <a:r>
                  <a:rPr lang="fr-FR" dirty="0" smtClean="0"/>
                  <a:t>Note: </a:t>
                </a:r>
                <a:r>
                  <a:rPr lang="fr-FR" dirty="0" err="1" smtClean="0"/>
                  <a:t>similar</a:t>
                </a:r>
                <a:r>
                  <a:rPr lang="fr-FR" dirty="0" smtClean="0"/>
                  <a:t> </a:t>
                </a:r>
                <a:r>
                  <a:rPr lang="fr-FR" dirty="0" err="1" smtClean="0"/>
                  <a:t>framework</a:t>
                </a:r>
                <a:r>
                  <a:rPr lang="fr-FR" dirty="0" smtClean="0"/>
                  <a:t> as ORS. But ORS </a:t>
                </a:r>
                <a:r>
                  <a:rPr lang="fr-FR" dirty="0" err="1" smtClean="0"/>
                  <a:t>restrict</a:t>
                </a:r>
                <a:r>
                  <a:rPr lang="fr-FR" dirty="0" smtClean="0"/>
                  <a:t> to </a:t>
                </a:r>
                <a:r>
                  <a:rPr lang="fr-FR" dirty="0" err="1" smtClean="0"/>
                  <a:t>link</a:t>
                </a:r>
                <a:r>
                  <a:rPr lang="fr-FR" dirty="0" smtClean="0"/>
                  <a:t> </a:t>
                </a:r>
                <a:r>
                  <a:rPr lang="fr-FR" dirty="0" err="1" smtClean="0"/>
                  <a:t>costs</a:t>
                </a:r>
                <a:r>
                  <a:rPr lang="fr-FR" dirty="0" smtClean="0"/>
                  <a:t> for </a:t>
                </a:r>
                <a:r>
                  <a:rPr lang="fr-FR" dirty="0" err="1" smtClean="0"/>
                  <a:t>player</a:t>
                </a:r>
                <a:r>
                  <a:rPr lang="fr-FR" dirty="0" smtClean="0"/>
                  <a:t> i </a:t>
                </a:r>
                <a:r>
                  <a:rPr lang="fr-FR" dirty="0" err="1" smtClean="0"/>
                  <a:t>that</a:t>
                </a:r>
                <a:r>
                  <a:rPr lang="fr-FR" dirty="0" smtClean="0"/>
                  <a:t> </a:t>
                </a:r>
                <a:r>
                  <a:rPr lang="fr-FR" dirty="0" err="1" smtClean="0"/>
                  <a:t>increase</a:t>
                </a:r>
                <a:r>
                  <a:rPr lang="fr-FR" dirty="0" smtClean="0"/>
                  <a:t> in </a:t>
                </a:r>
                <a:r>
                  <a:rPr lang="fr-FR" dirty="0" err="1" smtClean="0"/>
                  <a:t>both</a:t>
                </a:r>
                <a:r>
                  <a:rPr lang="fr-FR" dirty="0" smtClean="0"/>
                  <a:t> total flow and the </a:t>
                </a:r>
                <a:r>
                  <a:rPr lang="fr-FR" dirty="0" err="1" smtClean="0"/>
                  <a:t>player’s</a:t>
                </a:r>
                <a:r>
                  <a:rPr lang="fr-FR" dirty="0" smtClean="0"/>
                  <a:t> flow</a:t>
                </a:r>
                <a:endParaRPr lang="fr-FR" dirty="0"/>
              </a:p>
              <a:p>
                <a:pPr marL="0" indent="0">
                  <a:buNone/>
                </a:pPr>
                <a:endParaRPr lang="fr-FR"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blipFill>
                <a:blip r:embed="rId2"/>
                <a:stretch>
                  <a:fillRect l="-1129" t="-2121" r="-564"/>
                </a:stretch>
              </a:blipFill>
            </p:spPr>
            <p:txBody>
              <a:bodyPr/>
              <a:lstStyle/>
              <a:p>
                <a:r>
                  <a:rPr lang="fr-FR">
                    <a:noFill/>
                  </a:rPr>
                  <a:t> </a:t>
                </a:r>
              </a:p>
            </p:txBody>
          </p:sp>
        </mc:Fallback>
      </mc:AlternateContent>
    </p:spTree>
    <p:extLst>
      <p:ext uri="{BB962C8B-B14F-4D97-AF65-F5344CB8AC3E}">
        <p14:creationId xmlns:p14="http://schemas.microsoft.com/office/powerpoint/2010/main" val="4157407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Constraints</a:t>
            </a:r>
            <a:endParaRPr lang="fr-FR" dirty="0"/>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p:txBody>
              <a:bodyPr>
                <a:normAutofit/>
              </a:bodyPr>
              <a:lstStyle/>
              <a:p>
                <a:pPr marL="0" indent="0">
                  <a:buNone/>
                </a:pPr>
                <a:r>
                  <a:rPr lang="fr-FR" dirty="0" err="1" smtClean="0"/>
                  <a:t>Each</a:t>
                </a:r>
                <a:r>
                  <a:rPr lang="fr-FR" dirty="0" smtClean="0"/>
                  <a:t> </a:t>
                </a:r>
                <a:r>
                  <a:rPr lang="fr-FR" dirty="0" err="1" smtClean="0"/>
                  <a:t>player</a:t>
                </a:r>
                <a:r>
                  <a:rPr lang="fr-FR" dirty="0" smtClean="0"/>
                  <a:t> </a:t>
                </a:r>
                <a:r>
                  <a:rPr lang="fr-FR" dirty="0" err="1" smtClean="0"/>
                  <a:t>may</a:t>
                </a:r>
                <a:r>
                  <a:rPr lang="fr-FR" dirty="0" smtClean="0"/>
                  <a:t> have </a:t>
                </a:r>
                <a:r>
                  <a:rPr lang="fr-FR" dirty="0" err="1" smtClean="0"/>
                  <a:t>own</a:t>
                </a:r>
                <a:r>
                  <a:rPr lang="fr-FR" dirty="0" smtClean="0"/>
                  <a:t> budget </a:t>
                </a:r>
                <a:r>
                  <a:rPr lang="fr-FR" dirty="0" err="1" smtClean="0"/>
                  <a:t>constraints</a:t>
                </a:r>
                <a:r>
                  <a:rPr lang="fr-FR" dirty="0" smtClean="0"/>
                  <a:t>.</a:t>
                </a:r>
              </a:p>
              <a:p>
                <a:r>
                  <a:rPr lang="fr-FR" dirty="0" err="1" smtClean="0"/>
                  <a:t>These</a:t>
                </a:r>
                <a:r>
                  <a:rPr lang="fr-FR" dirty="0" smtClean="0"/>
                  <a:t> are orthogonal </a:t>
                </a:r>
                <a:r>
                  <a:rPr lang="fr-FR" dirty="0" err="1" smtClean="0"/>
                  <a:t>constraints</a:t>
                </a:r>
                <a:endParaRPr lang="fr-FR" dirty="0" smtClean="0"/>
              </a:p>
              <a:p>
                <a:r>
                  <a:rPr lang="fr-FR" dirty="0" smtClean="0"/>
                  <a:t>There </a:t>
                </a:r>
                <a:r>
                  <a:rPr lang="fr-FR" dirty="0" err="1" smtClean="0"/>
                  <a:t>may</a:t>
                </a:r>
                <a:r>
                  <a:rPr lang="fr-FR" dirty="0" smtClean="0"/>
                  <a:t> </a:t>
                </a:r>
                <a:r>
                  <a:rPr lang="fr-FR" dirty="0" err="1" smtClean="0"/>
                  <a:t>be</a:t>
                </a:r>
                <a:r>
                  <a:rPr lang="fr-FR" dirty="0" smtClean="0"/>
                  <a:t> </a:t>
                </a:r>
                <a:r>
                  <a:rPr lang="fr-FR" dirty="0" err="1" smtClean="0"/>
                  <a:t>further</a:t>
                </a:r>
                <a:r>
                  <a:rPr lang="fr-FR" dirty="0" smtClean="0"/>
                  <a:t> non orthogonal </a:t>
                </a:r>
                <a:r>
                  <a:rPr lang="fr-FR" dirty="0" err="1" smtClean="0"/>
                  <a:t>constraints</a:t>
                </a:r>
                <a:r>
                  <a:rPr lang="fr-FR" dirty="0" smtClean="0"/>
                  <a:t> on </a:t>
                </a:r>
                <a:r>
                  <a:rPr lang="fr-FR" dirty="0" err="1" smtClean="0"/>
                  <a:t>each</a:t>
                </a:r>
                <a:r>
                  <a:rPr lang="fr-FR" dirty="0" smtClean="0"/>
                  <a:t> </a:t>
                </a:r>
                <a:r>
                  <a:rPr lang="fr-FR" dirty="0" err="1" smtClean="0"/>
                  <a:t>ccurrency</a:t>
                </a:r>
                <a:r>
                  <a:rPr lang="fr-FR" dirty="0" smtClean="0"/>
                  <a:t> k of the </a:t>
                </a:r>
                <a:r>
                  <a:rPr lang="fr-FR" dirty="0" err="1" smtClean="0"/>
                  <a:t>form</a:t>
                </a:r>
                <a:endParaRPr lang="fr-FR" dirty="0" smtClean="0"/>
              </a:p>
              <a:p>
                <a:r>
                  <a:rPr lang="fr-FR" dirty="0"/>
                  <a:t> </a:t>
                </a:r>
                <a:r>
                  <a:rPr lang="fr-FR" dirty="0" smtClean="0"/>
                  <a:t>                                       </a:t>
                </a:r>
                <a14:m>
                  <m:oMath xmlns:m="http://schemas.openxmlformats.org/officeDocument/2006/math">
                    <m:nary>
                      <m:naryPr>
                        <m:chr m:val="∑"/>
                        <m:ctrlPr>
                          <a:rPr lang="fr-FR" i="1" smtClean="0">
                            <a:latin typeface="Cambria Math" panose="02040503050406030204" pitchFamily="18" charset="0"/>
                          </a:rPr>
                        </m:ctrlPr>
                      </m:naryPr>
                      <m:sub>
                        <m:r>
                          <m:rPr>
                            <m:brk m:alnAt="23"/>
                          </m:rPr>
                          <a:rPr lang="fr-FR" b="0" i="1" smtClean="0">
                            <a:latin typeface="Cambria Math" panose="02040503050406030204" pitchFamily="18" charset="0"/>
                          </a:rPr>
                          <m:t>𝑖</m:t>
                        </m:r>
                        <m:r>
                          <a:rPr lang="fr-FR" b="0" i="1" smtClean="0">
                            <a:latin typeface="Cambria Math" panose="02040503050406030204" pitchFamily="18" charset="0"/>
                          </a:rPr>
                          <m:t>=1</m:t>
                        </m:r>
                      </m:sub>
                      <m:sup>
                        <m:r>
                          <a:rPr lang="fr-FR" b="0" i="1" smtClean="0">
                            <a:latin typeface="Cambria Math" panose="02040503050406030204" pitchFamily="18" charset="0"/>
                          </a:rPr>
                          <m:t>𝑁</m:t>
                        </m:r>
                      </m:sup>
                      <m:e>
                        <m:r>
                          <a:rPr lang="fr-FR" b="0" i="1" smtClean="0">
                            <a:latin typeface="Cambria Math" panose="02040503050406030204" pitchFamily="18" charset="0"/>
                          </a:rPr>
                          <m:t>𝑥</m:t>
                        </m:r>
                        <m:r>
                          <a:rPr lang="fr-FR" b="0" i="1" smtClean="0">
                            <a:latin typeface="Cambria Math" panose="02040503050406030204" pitchFamily="18" charset="0"/>
                          </a:rPr>
                          <m:t>(</m:t>
                        </m:r>
                        <m:r>
                          <a:rPr lang="fr-FR" b="0" i="1" smtClean="0">
                            <a:latin typeface="Cambria Math" panose="02040503050406030204" pitchFamily="18" charset="0"/>
                          </a:rPr>
                          <m:t>𝑖</m:t>
                        </m:r>
                        <m:r>
                          <a:rPr lang="fr-FR" b="0" i="1" smtClean="0">
                            <a:latin typeface="Cambria Math" panose="02040503050406030204" pitchFamily="18" charset="0"/>
                          </a:rPr>
                          <m:t>,</m:t>
                        </m:r>
                        <m:r>
                          <a:rPr lang="fr-FR" b="0" i="1" smtClean="0">
                            <a:latin typeface="Cambria Math" panose="02040503050406030204" pitchFamily="18" charset="0"/>
                          </a:rPr>
                          <m:t>𝑘</m:t>
                        </m:r>
                        <m:r>
                          <a:rPr lang="fr-FR" b="0" i="1" smtClean="0">
                            <a:latin typeface="Cambria Math" panose="02040503050406030204" pitchFamily="18" charset="0"/>
                          </a:rPr>
                          <m:t>)</m:t>
                        </m:r>
                      </m:e>
                    </m:nary>
                  </m:oMath>
                </a14:m>
                <a:r>
                  <a:rPr lang="fr-FR" dirty="0" smtClean="0"/>
                  <a:t> ≤ V(k)</a:t>
                </a:r>
              </a:p>
              <a:p>
                <a:r>
                  <a:rPr lang="fr-FR" dirty="0" smtClean="0"/>
                  <a:t>V </a:t>
                </a:r>
                <a:r>
                  <a:rPr lang="fr-FR" dirty="0" err="1" smtClean="0"/>
                  <a:t>may</a:t>
                </a:r>
                <a:r>
                  <a:rPr lang="fr-FR" dirty="0" smtClean="0"/>
                  <a:t> </a:t>
                </a:r>
                <a:r>
                  <a:rPr lang="fr-FR" dirty="0" err="1" smtClean="0"/>
                  <a:t>represent</a:t>
                </a:r>
                <a:r>
                  <a:rPr lang="fr-FR" dirty="0" smtClean="0"/>
                  <a:t> </a:t>
                </a:r>
                <a:r>
                  <a:rPr lang="fr-FR" dirty="0" err="1" smtClean="0"/>
                  <a:t>energy</a:t>
                </a:r>
                <a:r>
                  <a:rPr lang="fr-FR" dirty="0" smtClean="0"/>
                  <a:t> </a:t>
                </a:r>
                <a:r>
                  <a:rPr lang="fr-FR" dirty="0" err="1" smtClean="0"/>
                  <a:t>constraint</a:t>
                </a:r>
                <a:r>
                  <a:rPr lang="fr-FR" dirty="0" smtClean="0"/>
                  <a:t> on a </a:t>
                </a:r>
                <a:r>
                  <a:rPr lang="fr-FR" dirty="0" err="1" smtClean="0"/>
                  <a:t>currency</a:t>
                </a:r>
                <a:endParaRPr lang="fr-FR" dirty="0" smtClean="0"/>
              </a:p>
              <a:p>
                <a:r>
                  <a:rPr lang="fr-FR" dirty="0" err="1" smtClean="0"/>
                  <a:t>Infinite</a:t>
                </a:r>
                <a:r>
                  <a:rPr lang="fr-FR" dirty="0" smtClean="0"/>
                  <a:t> </a:t>
                </a:r>
                <a:r>
                  <a:rPr lang="fr-FR" dirty="0" err="1" smtClean="0"/>
                  <a:t>number</a:t>
                </a:r>
                <a:r>
                  <a:rPr lang="fr-FR" dirty="0" smtClean="0"/>
                  <a:t> of </a:t>
                </a:r>
                <a:r>
                  <a:rPr lang="fr-FR" dirty="0" err="1" smtClean="0"/>
                  <a:t>equilibria</a:t>
                </a:r>
                <a:endParaRPr lang="fr-FR" dirty="0"/>
              </a:p>
              <a:p>
                <a:r>
                  <a:rPr lang="fr-FR" dirty="0" smtClean="0"/>
                  <a:t>How to select one</a:t>
                </a:r>
                <a:endParaRPr lang="fr-FR" dirty="0"/>
              </a:p>
              <a:p>
                <a:endParaRPr lang="fr-FR" dirty="0" smtClean="0"/>
              </a:p>
              <a:p>
                <a:endParaRPr lang="fr-FR" dirty="0"/>
              </a:p>
              <a:p>
                <a:endParaRPr lang="fr-FR"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blipFill>
                <a:blip r:embed="rId2"/>
                <a:stretch>
                  <a:fillRect l="-1254" t="-1818"/>
                </a:stretch>
              </a:blipFill>
            </p:spPr>
            <p:txBody>
              <a:bodyPr/>
              <a:lstStyle/>
              <a:p>
                <a:r>
                  <a:rPr lang="fr-FR">
                    <a:noFill/>
                  </a:rPr>
                  <a:t> </a:t>
                </a:r>
              </a:p>
            </p:txBody>
          </p:sp>
        </mc:Fallback>
      </mc:AlternateContent>
    </p:spTree>
    <p:extLst>
      <p:ext uri="{BB962C8B-B14F-4D97-AF65-F5344CB8AC3E}">
        <p14:creationId xmlns:p14="http://schemas.microsoft.com/office/powerpoint/2010/main" val="744680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Constraints</a:t>
            </a:r>
            <a:r>
              <a:rPr lang="fr-FR" dirty="0" smtClean="0"/>
              <a:t> and </a:t>
            </a:r>
            <a:r>
              <a:rPr lang="fr-FR" dirty="0" err="1" smtClean="0"/>
              <a:t>normalized</a:t>
            </a:r>
            <a:r>
              <a:rPr lang="fr-FR" dirty="0" smtClean="0"/>
              <a:t> </a:t>
            </a:r>
            <a:r>
              <a:rPr lang="fr-FR" dirty="0" err="1" smtClean="0"/>
              <a:t>equilibrium</a:t>
            </a:r>
            <a:endParaRPr lang="fr-FR" dirty="0"/>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p:txBody>
              <a:bodyPr>
                <a:normAutofit/>
              </a:bodyPr>
              <a:lstStyle/>
              <a:p>
                <a14:m>
                  <m:oMath xmlns:m="http://schemas.openxmlformats.org/officeDocument/2006/math">
                    <m:nary>
                      <m:naryPr>
                        <m:chr m:val="∑"/>
                        <m:ctrlPr>
                          <a:rPr lang="fr-FR" i="1" smtClean="0">
                            <a:latin typeface="Cambria Math" panose="02040503050406030204" pitchFamily="18" charset="0"/>
                          </a:rPr>
                        </m:ctrlPr>
                      </m:naryPr>
                      <m:sub>
                        <m:r>
                          <m:rPr>
                            <m:brk m:alnAt="23"/>
                          </m:rPr>
                          <a:rPr lang="fr-FR" b="0" i="1" smtClean="0">
                            <a:latin typeface="Cambria Math" panose="02040503050406030204" pitchFamily="18" charset="0"/>
                          </a:rPr>
                          <m:t>𝑖</m:t>
                        </m:r>
                        <m:r>
                          <a:rPr lang="fr-FR" b="0" i="1" smtClean="0">
                            <a:latin typeface="Cambria Math" panose="02040503050406030204" pitchFamily="18" charset="0"/>
                          </a:rPr>
                          <m:t>=1</m:t>
                        </m:r>
                      </m:sub>
                      <m:sup>
                        <m:r>
                          <a:rPr lang="fr-FR" b="0" i="1" smtClean="0">
                            <a:latin typeface="Cambria Math" panose="02040503050406030204" pitchFamily="18" charset="0"/>
                          </a:rPr>
                          <m:t>𝑁</m:t>
                        </m:r>
                      </m:sup>
                      <m:e>
                        <m:r>
                          <a:rPr lang="fr-FR" b="0" i="1" smtClean="0">
                            <a:latin typeface="Cambria Math" panose="02040503050406030204" pitchFamily="18" charset="0"/>
                          </a:rPr>
                          <m:t>𝑥</m:t>
                        </m:r>
                        <m:r>
                          <a:rPr lang="fr-FR" b="0" i="1" smtClean="0">
                            <a:latin typeface="Cambria Math" panose="02040503050406030204" pitchFamily="18" charset="0"/>
                          </a:rPr>
                          <m:t>(</m:t>
                        </m:r>
                        <m:r>
                          <a:rPr lang="fr-FR" b="0" i="1" smtClean="0">
                            <a:latin typeface="Cambria Math" panose="02040503050406030204" pitchFamily="18" charset="0"/>
                          </a:rPr>
                          <m:t>𝑖</m:t>
                        </m:r>
                        <m:r>
                          <a:rPr lang="fr-FR" b="0" i="1" smtClean="0">
                            <a:latin typeface="Cambria Math" panose="02040503050406030204" pitchFamily="18" charset="0"/>
                          </a:rPr>
                          <m:t>,</m:t>
                        </m:r>
                        <m:r>
                          <a:rPr lang="fr-FR" b="0" i="1" smtClean="0">
                            <a:latin typeface="Cambria Math" panose="02040503050406030204" pitchFamily="18" charset="0"/>
                          </a:rPr>
                          <m:t>𝑘</m:t>
                        </m:r>
                        <m:r>
                          <a:rPr lang="fr-FR" b="0" i="1" smtClean="0">
                            <a:latin typeface="Cambria Math" panose="02040503050406030204" pitchFamily="18" charset="0"/>
                          </a:rPr>
                          <m:t>)</m:t>
                        </m:r>
                      </m:e>
                    </m:nary>
                  </m:oMath>
                </a14:m>
                <a:r>
                  <a:rPr lang="fr-FR" dirty="0" smtClean="0"/>
                  <a:t> ≤ V(k)</a:t>
                </a:r>
              </a:p>
              <a:p>
                <a:r>
                  <a:rPr lang="fr-FR" dirty="0" smtClean="0"/>
                  <a:t>By KKT for </a:t>
                </a:r>
                <a:r>
                  <a:rPr lang="fr-FR" dirty="0" err="1" smtClean="0"/>
                  <a:t>each</a:t>
                </a:r>
                <a:r>
                  <a:rPr lang="fr-FR" dirty="0" smtClean="0"/>
                  <a:t> </a:t>
                </a:r>
                <a:r>
                  <a:rPr lang="fr-FR" dirty="0" err="1" smtClean="0"/>
                  <a:t>player</a:t>
                </a:r>
                <a:r>
                  <a:rPr lang="fr-FR" dirty="0" smtClean="0"/>
                  <a:t> i and </a:t>
                </a:r>
                <a:r>
                  <a:rPr lang="fr-FR" dirty="0" err="1" smtClean="0"/>
                  <a:t>policies</a:t>
                </a:r>
                <a:r>
                  <a:rPr lang="fr-FR" dirty="0" smtClean="0"/>
                  <a:t> x(-i) </a:t>
                </a:r>
                <a:r>
                  <a:rPr lang="fr-FR" dirty="0" err="1" smtClean="0"/>
                  <a:t>there</a:t>
                </a:r>
                <a:r>
                  <a:rPr lang="fr-FR" dirty="0" smtClean="0"/>
                  <a:t> </a:t>
                </a:r>
                <a:r>
                  <a:rPr lang="fr-FR" dirty="0" err="1" smtClean="0"/>
                  <a:t>exists</a:t>
                </a:r>
                <a:r>
                  <a:rPr lang="fr-FR" dirty="0" smtClean="0"/>
                  <a:t> r(</a:t>
                </a:r>
                <a:r>
                  <a:rPr lang="fr-FR" dirty="0" err="1" smtClean="0"/>
                  <a:t>i,k,x</a:t>
                </a:r>
                <a:r>
                  <a:rPr lang="fr-FR" dirty="0" smtClean="0"/>
                  <a:t>(-i)) </a:t>
                </a:r>
                <a:r>
                  <a:rPr lang="fr-FR" dirty="0" err="1" smtClean="0"/>
                  <a:t>such</a:t>
                </a:r>
                <a:r>
                  <a:rPr lang="fr-FR" dirty="0" smtClean="0"/>
                  <a:t> </a:t>
                </a:r>
                <a:r>
                  <a:rPr lang="fr-FR" dirty="0" err="1" smtClean="0"/>
                  <a:t>that</a:t>
                </a:r>
                <a:r>
                  <a:rPr lang="fr-FR" dirty="0"/>
                  <a:t> </a:t>
                </a:r>
                <a:r>
                  <a:rPr lang="fr-FR" dirty="0" smtClean="0"/>
                  <a:t>the best </a:t>
                </a:r>
                <a:r>
                  <a:rPr lang="fr-FR" dirty="0" err="1" smtClean="0"/>
                  <a:t>response</a:t>
                </a:r>
                <a:r>
                  <a:rPr lang="fr-FR" dirty="0" smtClean="0"/>
                  <a:t> for </a:t>
                </a:r>
                <a:r>
                  <a:rPr lang="fr-FR" dirty="0" err="1" smtClean="0"/>
                  <a:t>player</a:t>
                </a:r>
                <a:r>
                  <a:rPr lang="fr-FR" dirty="0" smtClean="0"/>
                  <a:t> i </a:t>
                </a:r>
                <a:r>
                  <a:rPr lang="fr-FR" dirty="0" err="1" smtClean="0"/>
                  <a:t>is</a:t>
                </a:r>
                <a:r>
                  <a:rPr lang="fr-FR" dirty="0" smtClean="0"/>
                  <a:t> the solution of </a:t>
                </a:r>
              </a:p>
              <a:p>
                <a:pPr marL="0" indent="0">
                  <a:buNone/>
                </a:pPr>
                <a:r>
                  <a:rPr lang="fr-FR" dirty="0" smtClean="0"/>
                  <a:t>		max U(i) + </a:t>
                </a:r>
                <a14:m>
                  <m:oMath xmlns:m="http://schemas.openxmlformats.org/officeDocument/2006/math">
                    <m:nary>
                      <m:naryPr>
                        <m:chr m:val="∑"/>
                        <m:ctrlPr>
                          <a:rPr lang="fr-FR" i="1" smtClean="0">
                            <a:latin typeface="Cambria Math" panose="02040503050406030204" pitchFamily="18" charset="0"/>
                          </a:rPr>
                        </m:ctrlPr>
                      </m:naryPr>
                      <m:sub>
                        <m:r>
                          <m:rPr>
                            <m:brk m:alnAt="23"/>
                          </m:rPr>
                          <a:rPr lang="fr-FR" b="0" i="1" smtClean="0">
                            <a:latin typeface="Cambria Math" panose="02040503050406030204" pitchFamily="18" charset="0"/>
                          </a:rPr>
                          <m:t>𝑘</m:t>
                        </m:r>
                      </m:sub>
                      <m:sup/>
                      <m:e>
                        <m:r>
                          <m:rPr>
                            <m:nor/>
                          </m:rPr>
                          <a:rPr lang="fr-FR" dirty="0"/>
                          <m:t>r</m:t>
                        </m:r>
                        <m:r>
                          <m:rPr>
                            <m:nor/>
                          </m:rPr>
                          <a:rPr lang="fr-FR" dirty="0"/>
                          <m:t>(</m:t>
                        </m:r>
                        <m:r>
                          <m:rPr>
                            <m:nor/>
                          </m:rPr>
                          <a:rPr lang="fr-FR" dirty="0"/>
                          <m:t>i</m:t>
                        </m:r>
                        <m:r>
                          <m:rPr>
                            <m:nor/>
                          </m:rPr>
                          <a:rPr lang="fr-FR" dirty="0"/>
                          <m:t>,</m:t>
                        </m:r>
                        <m:r>
                          <m:rPr>
                            <m:nor/>
                          </m:rPr>
                          <a:rPr lang="fr-FR" dirty="0"/>
                          <m:t>k</m:t>
                        </m:r>
                        <m:r>
                          <m:rPr>
                            <m:nor/>
                          </m:rPr>
                          <a:rPr lang="fr-FR" dirty="0"/>
                          <m:t>) ( </m:t>
                        </m:r>
                        <m:r>
                          <m:rPr>
                            <m:nor/>
                          </m:rPr>
                          <a:rPr lang="fr-FR" dirty="0"/>
                          <m:t>V</m:t>
                        </m:r>
                        <m:r>
                          <m:rPr>
                            <m:nor/>
                          </m:rPr>
                          <a:rPr lang="fr-FR" dirty="0"/>
                          <m:t>(</m:t>
                        </m:r>
                        <m:r>
                          <m:rPr>
                            <m:nor/>
                          </m:rPr>
                          <a:rPr lang="fr-FR" dirty="0"/>
                          <m:t>k</m:t>
                        </m:r>
                        <m:r>
                          <m:rPr>
                            <m:nor/>
                          </m:rPr>
                          <a:rPr lang="fr-FR" dirty="0"/>
                          <m:t>) −</m:t>
                        </m:r>
                        <m:nary>
                          <m:naryPr>
                            <m:chr m:val="∑"/>
                            <m:ctrlPr>
                              <a:rPr lang="fr-FR" i="1">
                                <a:latin typeface="Cambria Math" panose="02040503050406030204" pitchFamily="18" charset="0"/>
                              </a:rPr>
                            </m:ctrlPr>
                          </m:naryPr>
                          <m:sub>
                            <m:r>
                              <m:rPr>
                                <m:brk m:alnAt="23"/>
                              </m:rPr>
                              <a:rPr lang="fr-FR" i="1">
                                <a:latin typeface="Cambria Math" panose="02040503050406030204" pitchFamily="18" charset="0"/>
                              </a:rPr>
                              <m:t>𝑖</m:t>
                            </m:r>
                            <m:r>
                              <a:rPr lang="fr-FR" i="1">
                                <a:latin typeface="Cambria Math" panose="02040503050406030204" pitchFamily="18" charset="0"/>
                              </a:rPr>
                              <m:t>=1</m:t>
                            </m:r>
                          </m:sub>
                          <m:sup>
                            <m:r>
                              <a:rPr lang="fr-FR" i="1">
                                <a:latin typeface="Cambria Math" panose="02040503050406030204" pitchFamily="18" charset="0"/>
                              </a:rPr>
                              <m:t>𝑁</m:t>
                            </m:r>
                          </m:sup>
                          <m:e>
                            <m:r>
                              <a:rPr lang="fr-FR" i="1">
                                <a:latin typeface="Cambria Math" panose="02040503050406030204" pitchFamily="18" charset="0"/>
                              </a:rPr>
                              <m:t>𝑥</m:t>
                            </m:r>
                            <m:r>
                              <a:rPr lang="fr-FR" i="1">
                                <a:latin typeface="Cambria Math" panose="02040503050406030204" pitchFamily="18" charset="0"/>
                              </a:rPr>
                              <m:t>(</m:t>
                            </m:r>
                            <m:r>
                              <a:rPr lang="fr-FR" i="1">
                                <a:latin typeface="Cambria Math" panose="02040503050406030204" pitchFamily="18" charset="0"/>
                              </a:rPr>
                              <m:t>𝑖</m:t>
                            </m:r>
                            <m:r>
                              <a:rPr lang="fr-FR" i="1">
                                <a:latin typeface="Cambria Math" panose="02040503050406030204" pitchFamily="18" charset="0"/>
                              </a:rPr>
                              <m:t>,</m:t>
                            </m:r>
                            <m:r>
                              <a:rPr lang="fr-FR" i="1">
                                <a:latin typeface="Cambria Math" panose="02040503050406030204" pitchFamily="18" charset="0"/>
                              </a:rPr>
                              <m:t>𝑘</m:t>
                            </m:r>
                            <m:r>
                              <a:rPr lang="fr-FR" i="1">
                                <a:latin typeface="Cambria Math" panose="02040503050406030204" pitchFamily="18" charset="0"/>
                              </a:rPr>
                              <m:t>)</m:t>
                            </m:r>
                          </m:e>
                        </m:nary>
                      </m:e>
                    </m:nary>
                  </m:oMath>
                </a14:m>
                <a:r>
                  <a:rPr lang="fr-FR" dirty="0" smtClean="0"/>
                  <a:t> )</a:t>
                </a:r>
              </a:p>
              <a:p>
                <a:pPr marL="0" indent="0">
                  <a:buNone/>
                </a:pPr>
                <a:r>
                  <a:rPr lang="fr-FR" dirty="0" err="1" smtClean="0"/>
                  <a:t>With</a:t>
                </a:r>
                <a:r>
                  <a:rPr lang="fr-FR" dirty="0" smtClean="0"/>
                  <a:t> </a:t>
                </a:r>
                <a:r>
                  <a:rPr lang="fr-FR" dirty="0" err="1" smtClean="0"/>
                  <a:t>complementarity</a:t>
                </a:r>
                <a:r>
                  <a:rPr lang="fr-FR" dirty="0" smtClean="0"/>
                  <a:t> </a:t>
                </a:r>
                <a:r>
                  <a:rPr lang="fr-FR" dirty="0" err="1" smtClean="0"/>
                  <a:t>constraints</a:t>
                </a:r>
                <a:r>
                  <a:rPr lang="fr-FR" dirty="0" smtClean="0"/>
                  <a:t>. If </a:t>
                </a:r>
                <a:r>
                  <a:rPr lang="fr-FR" dirty="0" err="1" smtClean="0"/>
                  <a:t>we</a:t>
                </a:r>
                <a:r>
                  <a:rPr lang="fr-FR" dirty="0" smtClean="0"/>
                  <a:t> set r as </a:t>
                </a:r>
                <a:r>
                  <a:rPr lang="fr-FR" dirty="0" err="1" smtClean="0"/>
                  <a:t>prices</a:t>
                </a:r>
                <a:r>
                  <a:rPr lang="fr-FR" dirty="0" smtClean="0"/>
                  <a:t> </a:t>
                </a:r>
                <a:r>
                  <a:rPr lang="fr-FR" dirty="0" err="1" smtClean="0"/>
                  <a:t>then</a:t>
                </a:r>
                <a:r>
                  <a:rPr lang="fr-FR" dirty="0" smtClean="0"/>
                  <a:t> </a:t>
                </a:r>
                <a:r>
                  <a:rPr lang="fr-FR" dirty="0" err="1" smtClean="0"/>
                  <a:t>it</a:t>
                </a:r>
                <a:r>
                  <a:rPr lang="fr-FR" dirty="0" smtClean="0"/>
                  <a:t> </a:t>
                </a:r>
                <a:r>
                  <a:rPr lang="fr-FR" dirty="0" err="1" smtClean="0"/>
                  <a:t>guarantees</a:t>
                </a:r>
                <a:r>
                  <a:rPr lang="fr-FR" dirty="0" smtClean="0"/>
                  <a:t> </a:t>
                </a:r>
                <a:r>
                  <a:rPr lang="fr-FR" dirty="0" err="1" smtClean="0"/>
                  <a:t>that</a:t>
                </a:r>
                <a:r>
                  <a:rPr lang="fr-FR" dirty="0" smtClean="0"/>
                  <a:t> the </a:t>
                </a:r>
                <a:r>
                  <a:rPr lang="fr-FR" dirty="0" err="1" smtClean="0"/>
                  <a:t>argmax</a:t>
                </a:r>
                <a:r>
                  <a:rPr lang="fr-FR" dirty="0" smtClean="0"/>
                  <a:t> </a:t>
                </a:r>
                <a:r>
                  <a:rPr lang="fr-FR" dirty="0" err="1" smtClean="0"/>
                  <a:t>is</a:t>
                </a:r>
                <a:r>
                  <a:rPr lang="fr-FR" dirty="0" smtClean="0"/>
                  <a:t> </a:t>
                </a:r>
                <a:r>
                  <a:rPr lang="fr-FR" dirty="0" err="1" smtClean="0"/>
                  <a:t>feasible</a:t>
                </a:r>
                <a:r>
                  <a:rPr lang="fr-FR" dirty="0" smtClean="0"/>
                  <a:t>. The </a:t>
                </a:r>
                <a:r>
                  <a:rPr lang="fr-FR" dirty="0" err="1" smtClean="0"/>
                  <a:t>fix</a:t>
                </a:r>
                <a:r>
                  <a:rPr lang="fr-FR" dirty="0" smtClean="0"/>
                  <a:t> point </a:t>
                </a:r>
                <a:r>
                  <a:rPr lang="fr-FR" dirty="0" err="1" smtClean="0"/>
                  <a:t>is</a:t>
                </a:r>
                <a:r>
                  <a:rPr lang="fr-FR" dirty="0" smtClean="0"/>
                  <a:t> an </a:t>
                </a:r>
                <a:r>
                  <a:rPr lang="fr-FR" dirty="0" err="1" smtClean="0"/>
                  <a:t>equilibrium</a:t>
                </a:r>
                <a:r>
                  <a:rPr lang="fr-FR" dirty="0" smtClean="0"/>
                  <a:t>.</a:t>
                </a:r>
              </a:p>
              <a:p>
                <a:pPr marL="0" indent="0">
                  <a:buNone/>
                </a:pPr>
                <a:r>
                  <a:rPr lang="fr-FR" dirty="0" smtClean="0"/>
                  <a:t>But </a:t>
                </a:r>
                <a:r>
                  <a:rPr lang="fr-FR" dirty="0" err="1" smtClean="0"/>
                  <a:t>this</a:t>
                </a:r>
                <a:r>
                  <a:rPr lang="fr-FR" dirty="0" smtClean="0"/>
                  <a:t> </a:t>
                </a:r>
                <a:r>
                  <a:rPr lang="fr-FR" dirty="0" err="1" smtClean="0"/>
                  <a:t>pricing</a:t>
                </a:r>
                <a:r>
                  <a:rPr lang="fr-FR" dirty="0" smtClean="0"/>
                  <a:t> </a:t>
                </a:r>
                <a:r>
                  <a:rPr lang="fr-FR" dirty="0" err="1" smtClean="0"/>
                  <a:t>is</a:t>
                </a:r>
                <a:r>
                  <a:rPr lang="fr-FR" dirty="0" smtClean="0"/>
                  <a:t> not </a:t>
                </a:r>
                <a:r>
                  <a:rPr lang="fr-FR" dirty="0" err="1" smtClean="0"/>
                  <a:t>scalable</a:t>
                </a:r>
                <a:r>
                  <a:rPr lang="fr-FR" dirty="0" smtClean="0"/>
                  <a:t>.</a:t>
                </a:r>
              </a:p>
              <a:p>
                <a:pPr marL="0" indent="0">
                  <a:buNone/>
                </a:pPr>
                <a:r>
                  <a:rPr lang="fr-FR" dirty="0" err="1" smtClean="0"/>
                  <a:t>Does</a:t>
                </a:r>
                <a:r>
                  <a:rPr lang="fr-FR" dirty="0" smtClean="0"/>
                  <a:t> </a:t>
                </a:r>
                <a:r>
                  <a:rPr lang="fr-FR" dirty="0" err="1" smtClean="0"/>
                  <a:t>there</a:t>
                </a:r>
                <a:r>
                  <a:rPr lang="fr-FR" dirty="0" smtClean="0"/>
                  <a:t> </a:t>
                </a:r>
                <a:r>
                  <a:rPr lang="fr-FR" dirty="0" err="1" smtClean="0"/>
                  <a:t>exist</a:t>
                </a:r>
                <a:r>
                  <a:rPr lang="fr-FR" dirty="0" smtClean="0"/>
                  <a:t> an </a:t>
                </a:r>
                <a:r>
                  <a:rPr lang="fr-FR" dirty="0" err="1" smtClean="0"/>
                  <a:t>equilibrium</a:t>
                </a:r>
                <a:r>
                  <a:rPr lang="fr-FR" dirty="0" smtClean="0"/>
                  <a:t> x for </a:t>
                </a:r>
                <a:r>
                  <a:rPr lang="fr-FR" dirty="0" err="1" smtClean="0"/>
                  <a:t>which</a:t>
                </a:r>
                <a:r>
                  <a:rPr lang="fr-FR" dirty="0" smtClean="0"/>
                  <a:t> the </a:t>
                </a:r>
                <a:r>
                  <a:rPr lang="fr-FR" dirty="0" err="1" smtClean="0"/>
                  <a:t>vector</a:t>
                </a:r>
                <a:r>
                  <a:rPr lang="fr-FR" dirty="0" smtClean="0"/>
                  <a:t> r </a:t>
                </a:r>
                <a:r>
                  <a:rPr lang="fr-FR" dirty="0" smtClean="0"/>
                  <a:t>DOES </a:t>
                </a:r>
                <a:r>
                  <a:rPr lang="fr-FR" dirty="0" smtClean="0"/>
                  <a:t>NOT DEPEND  on i </a:t>
                </a:r>
                <a:r>
                  <a:rPr lang="fr-FR" dirty="0" err="1" smtClean="0"/>
                  <a:t>nor</a:t>
                </a:r>
                <a:r>
                  <a:rPr lang="fr-FR" dirty="0" smtClean="0"/>
                  <a:t> on x? If </a:t>
                </a:r>
                <a:r>
                  <a:rPr lang="fr-FR" dirty="0" err="1" smtClean="0"/>
                  <a:t>yes</a:t>
                </a:r>
                <a:r>
                  <a:rPr lang="fr-FR" dirty="0" smtClean="0"/>
                  <a:t> </a:t>
                </a:r>
                <a:r>
                  <a:rPr lang="fr-FR" dirty="0" err="1" smtClean="0"/>
                  <a:t>this</a:t>
                </a:r>
                <a:r>
                  <a:rPr lang="fr-FR" dirty="0" smtClean="0"/>
                  <a:t> </a:t>
                </a:r>
                <a:r>
                  <a:rPr lang="fr-FR" dirty="0" err="1" smtClean="0"/>
                  <a:t>is</a:t>
                </a:r>
                <a:r>
                  <a:rPr lang="fr-FR" dirty="0" smtClean="0"/>
                  <a:t> </a:t>
                </a:r>
                <a:r>
                  <a:rPr lang="fr-FR" dirty="0" err="1" smtClean="0"/>
                  <a:t>called</a:t>
                </a:r>
                <a:r>
                  <a:rPr lang="fr-FR" dirty="0" smtClean="0"/>
                  <a:t> </a:t>
                </a:r>
                <a:r>
                  <a:rPr lang="fr-FR" dirty="0" err="1" smtClean="0"/>
                  <a:t>normalized</a:t>
                </a:r>
                <a:r>
                  <a:rPr lang="fr-FR" dirty="0" smtClean="0"/>
                  <a:t> </a:t>
                </a:r>
                <a:r>
                  <a:rPr lang="fr-FR" dirty="0" err="1" smtClean="0"/>
                  <a:t>equilibrium</a:t>
                </a:r>
                <a:endParaRPr lang="fr-FR" dirty="0" smtClean="0"/>
              </a:p>
              <a:p>
                <a:endParaRPr lang="fr-FR" dirty="0"/>
              </a:p>
              <a:p>
                <a:endParaRPr lang="fr-FR" dirty="0" smtClean="0"/>
              </a:p>
              <a:p>
                <a:endParaRPr lang="fr-FR" dirty="0"/>
              </a:p>
              <a:p>
                <a:endParaRPr lang="fr-FR"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blipFill>
                <a:blip r:embed="rId2"/>
                <a:stretch>
                  <a:fillRect l="-3887" t="-13939"/>
                </a:stretch>
              </a:blipFill>
            </p:spPr>
            <p:txBody>
              <a:bodyPr/>
              <a:lstStyle/>
              <a:p>
                <a:r>
                  <a:rPr lang="fr-FR">
                    <a:noFill/>
                  </a:rPr>
                  <a:t> </a:t>
                </a:r>
              </a:p>
            </p:txBody>
          </p:sp>
        </mc:Fallback>
      </mc:AlternateContent>
    </p:spTree>
    <p:extLst>
      <p:ext uri="{BB962C8B-B14F-4D97-AF65-F5344CB8AC3E}">
        <p14:creationId xmlns:p14="http://schemas.microsoft.com/office/powerpoint/2010/main" val="2579535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130401"/>
            <a:ext cx="9720072" cy="1499616"/>
          </a:xfrm>
        </p:spPr>
        <p:txBody>
          <a:bodyPr/>
          <a:lstStyle/>
          <a:p>
            <a:r>
              <a:rPr lang="fr-FR" dirty="0"/>
              <a:t>Telecom networks:</a:t>
            </a:r>
          </a:p>
        </p:txBody>
      </p:sp>
      <p:sp>
        <p:nvSpPr>
          <p:cNvPr id="3" name="Espace réservé du contenu 2"/>
          <p:cNvSpPr>
            <a:spLocks noGrp="1"/>
          </p:cNvSpPr>
          <p:nvPr>
            <p:ph idx="1"/>
          </p:nvPr>
        </p:nvSpPr>
        <p:spPr>
          <a:xfrm>
            <a:off x="1024128" y="1258956"/>
            <a:ext cx="9948672" cy="5599044"/>
          </a:xfrm>
        </p:spPr>
        <p:txBody>
          <a:bodyPr>
            <a:noAutofit/>
          </a:bodyPr>
          <a:lstStyle/>
          <a:p>
            <a:pPr>
              <a:buFont typeface="Wingdings" panose="05000000000000000000" pitchFamily="2" charset="2"/>
              <a:buChar char="§"/>
            </a:pPr>
            <a:r>
              <a:rPr lang="en-US" sz="2800" dirty="0"/>
              <a:t>Flow </a:t>
            </a:r>
            <a:r>
              <a:rPr lang="en-US" sz="2800" dirty="0"/>
              <a:t>control games appear in </a:t>
            </a:r>
            <a:r>
              <a:rPr lang="en-US" sz="2800" dirty="0"/>
              <a:t>1989 </a:t>
            </a:r>
            <a:r>
              <a:rPr lang="en-US" sz="2800" dirty="0"/>
              <a:t>with the dissertation of </a:t>
            </a:r>
            <a:r>
              <a:rPr lang="en-US" sz="2800" dirty="0" err="1"/>
              <a:t>Douligeris</a:t>
            </a:r>
            <a:r>
              <a:rPr lang="en-US" sz="2800" dirty="0"/>
              <a:t> [Do-1989]. They were further studied by R. </a:t>
            </a:r>
            <a:r>
              <a:rPr lang="en-US" sz="2800" dirty="0" err="1"/>
              <a:t>Mazumdar</a:t>
            </a:r>
            <a:r>
              <a:rPr lang="en-US" sz="2800" dirty="0"/>
              <a:t> and by A </a:t>
            </a:r>
            <a:r>
              <a:rPr lang="en-US" sz="2800" dirty="0" err="1"/>
              <a:t>A</a:t>
            </a:r>
            <a:r>
              <a:rPr lang="en-US" sz="2800" dirty="0"/>
              <a:t> Lazar and their coauthors [MMD-1991, HL-1991]. </a:t>
            </a:r>
            <a:endParaRPr lang="en-US" sz="2800" dirty="0" smtClean="0"/>
          </a:p>
          <a:p>
            <a:pPr>
              <a:buFont typeface="Wingdings" panose="05000000000000000000" pitchFamily="2" charset="2"/>
              <a:buChar char="§"/>
            </a:pPr>
            <a:r>
              <a:rPr lang="en-US" sz="2800" dirty="0" smtClean="0"/>
              <a:t>Modeled </a:t>
            </a:r>
            <a:r>
              <a:rPr lang="en-US" sz="2800" dirty="0"/>
              <a:t>as stochastic games with constraints. </a:t>
            </a:r>
            <a:r>
              <a:rPr lang="en-US" sz="2800" dirty="0"/>
              <a:t>(</a:t>
            </a:r>
            <a:r>
              <a:rPr lang="en-US" sz="2800" dirty="0" err="1"/>
              <a:t>eg</a:t>
            </a:r>
            <a:r>
              <a:rPr lang="en-US" sz="2800" dirty="0"/>
              <a:t> min delay subject to throughput constraints)</a:t>
            </a:r>
            <a:endParaRPr lang="fr-FR" sz="2800" dirty="0"/>
          </a:p>
          <a:p>
            <a:pPr>
              <a:buFont typeface="Wingdings" panose="05000000000000000000" pitchFamily="2" charset="2"/>
              <a:buChar char="§"/>
            </a:pPr>
            <a:r>
              <a:rPr lang="en-US" sz="2800" dirty="0"/>
              <a:t>Routing games were brought into the community of Telecommunication Networks by </a:t>
            </a:r>
            <a:r>
              <a:rPr lang="en-US" sz="2800" dirty="0" err="1"/>
              <a:t>Orda</a:t>
            </a:r>
            <a:r>
              <a:rPr lang="en-US" sz="2800" dirty="0"/>
              <a:t> et al [ORS-1993] on 1993. </a:t>
            </a:r>
            <a:endParaRPr lang="en-US" sz="2800" dirty="0" smtClean="0"/>
          </a:p>
          <a:p>
            <a:pPr>
              <a:buFont typeface="Wingdings" panose="05000000000000000000" pitchFamily="2" charset="2"/>
              <a:buChar char="§"/>
            </a:pPr>
            <a:r>
              <a:rPr lang="en-US" sz="2800" dirty="0" smtClean="0"/>
              <a:t>Can </a:t>
            </a:r>
            <a:r>
              <a:rPr lang="en-US" sz="2800" dirty="0"/>
              <a:t>be viewed as a population game with finitely many players (but with an infinite population)</a:t>
            </a:r>
          </a:p>
        </p:txBody>
      </p:sp>
    </p:spTree>
    <p:extLst>
      <p:ext uri="{BB962C8B-B14F-4D97-AF65-F5344CB8AC3E}">
        <p14:creationId xmlns:p14="http://schemas.microsoft.com/office/powerpoint/2010/main" val="4212649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Main </a:t>
            </a:r>
            <a:r>
              <a:rPr lang="fr-FR" dirty="0" err="1" smtClean="0"/>
              <a:t>results</a:t>
            </a:r>
            <a:endParaRPr lang="fr-FR" dirty="0"/>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p:txBody>
              <a:bodyPr>
                <a:normAutofit fontScale="77500" lnSpcReduction="20000"/>
              </a:bodyPr>
              <a:lstStyle/>
              <a:p>
                <a:r>
                  <a:rPr lang="fr-FR" dirty="0" smtClean="0"/>
                  <a:t>THM1. The </a:t>
                </a:r>
                <a:r>
                  <a:rPr lang="fr-FR" dirty="0" err="1" smtClean="0"/>
                  <a:t>blockchain</a:t>
                </a:r>
                <a:r>
                  <a:rPr lang="fr-FR" dirty="0" smtClean="0"/>
                  <a:t> </a:t>
                </a:r>
                <a:r>
                  <a:rPr lang="fr-FR" dirty="0" err="1" smtClean="0"/>
                  <a:t>game</a:t>
                </a:r>
                <a:r>
                  <a:rPr lang="fr-FR" dirty="0" smtClean="0"/>
                  <a:t> has a unique </a:t>
                </a:r>
                <a:r>
                  <a:rPr lang="fr-FR" dirty="0" err="1" smtClean="0"/>
                  <a:t>normalized</a:t>
                </a:r>
                <a:r>
                  <a:rPr lang="fr-FR" dirty="0" smtClean="0"/>
                  <a:t> </a:t>
                </a:r>
                <a:r>
                  <a:rPr lang="fr-FR" dirty="0" err="1" smtClean="0"/>
                  <a:t>equilibrium</a:t>
                </a:r>
                <a:endParaRPr lang="fr-FR" dirty="0"/>
              </a:p>
              <a:p>
                <a:r>
                  <a:rPr lang="fr-FR" dirty="0" err="1" smtClean="0"/>
                  <a:t>Prf</a:t>
                </a:r>
                <a:r>
                  <a:rPr lang="fr-FR" dirty="0" smtClean="0"/>
                  <a:t>:  x </a:t>
                </a:r>
                <a:r>
                  <a:rPr lang="fr-FR" dirty="0" err="1" smtClean="0"/>
                  <a:t>is</a:t>
                </a:r>
                <a:r>
                  <a:rPr lang="fr-FR" dirty="0" smtClean="0"/>
                  <a:t> an </a:t>
                </a:r>
                <a:r>
                  <a:rPr lang="fr-FR" dirty="0" err="1" smtClean="0"/>
                  <a:t>equilibrium</a:t>
                </a:r>
                <a:r>
                  <a:rPr lang="fr-FR" dirty="0" smtClean="0"/>
                  <a:t> if and </a:t>
                </a:r>
                <a:r>
                  <a:rPr lang="fr-FR" dirty="0" err="1" smtClean="0"/>
                  <a:t>only</a:t>
                </a:r>
                <a:r>
                  <a:rPr lang="fr-FR" dirty="0" smtClean="0"/>
                  <a:t> if</a:t>
                </a:r>
              </a:p>
              <a:p>
                <a:endParaRPr lang="fr-FR" dirty="0"/>
              </a:p>
              <a:p>
                <a:pPr marL="0" indent="0">
                  <a:buNone/>
                </a:pPr>
                <a:r>
                  <a:rPr lang="fr-FR" dirty="0" smtClean="0"/>
                  <a:t>X in </a:t>
                </a:r>
                <a:r>
                  <a:rPr lang="fr-FR" dirty="0" err="1" smtClean="0"/>
                  <a:t>argmax</a:t>
                </a:r>
                <a:r>
                  <a:rPr lang="fr-FR" dirty="0" smtClean="0"/>
                  <a:t> ( U(i</a:t>
                </a:r>
                <a:r>
                  <a:rPr lang="fr-FR" dirty="0"/>
                  <a:t>) + </a:t>
                </a:r>
                <a14:m>
                  <m:oMath xmlns:m="http://schemas.openxmlformats.org/officeDocument/2006/math">
                    <m:nary>
                      <m:naryPr>
                        <m:chr m:val="∑"/>
                        <m:ctrlPr>
                          <a:rPr lang="fr-FR" i="1">
                            <a:latin typeface="Cambria Math" panose="02040503050406030204" pitchFamily="18" charset="0"/>
                          </a:rPr>
                        </m:ctrlPr>
                      </m:naryPr>
                      <m:sub>
                        <m:r>
                          <m:rPr>
                            <m:brk m:alnAt="23"/>
                          </m:rPr>
                          <a:rPr lang="fr-FR" i="1">
                            <a:latin typeface="Cambria Math" panose="02040503050406030204" pitchFamily="18" charset="0"/>
                          </a:rPr>
                          <m:t>𝑘</m:t>
                        </m:r>
                      </m:sub>
                      <m:sup/>
                      <m:e>
                        <m:r>
                          <m:rPr>
                            <m:nor/>
                          </m:rPr>
                          <a:rPr lang="fr-FR" dirty="0"/>
                          <m:t>r</m:t>
                        </m:r>
                        <m:r>
                          <m:rPr>
                            <m:nor/>
                          </m:rPr>
                          <a:rPr lang="fr-FR" dirty="0"/>
                          <m:t>(</m:t>
                        </m:r>
                        <m:r>
                          <m:rPr>
                            <m:nor/>
                          </m:rPr>
                          <a:rPr lang="fr-FR" dirty="0"/>
                          <m:t>k</m:t>
                        </m:r>
                        <m:r>
                          <m:rPr>
                            <m:nor/>
                          </m:rPr>
                          <a:rPr lang="fr-FR" dirty="0"/>
                          <m:t>) ( </m:t>
                        </m:r>
                        <m:r>
                          <m:rPr>
                            <m:nor/>
                          </m:rPr>
                          <a:rPr lang="fr-FR" dirty="0"/>
                          <m:t>V</m:t>
                        </m:r>
                        <m:r>
                          <m:rPr>
                            <m:nor/>
                          </m:rPr>
                          <a:rPr lang="fr-FR" dirty="0"/>
                          <m:t>(</m:t>
                        </m:r>
                        <m:r>
                          <m:rPr>
                            <m:nor/>
                          </m:rPr>
                          <a:rPr lang="fr-FR" dirty="0"/>
                          <m:t>k</m:t>
                        </m:r>
                        <m:r>
                          <m:rPr>
                            <m:nor/>
                          </m:rPr>
                          <a:rPr lang="fr-FR" dirty="0"/>
                          <m:t>) −</m:t>
                        </m:r>
                        <m:nary>
                          <m:naryPr>
                            <m:chr m:val="∑"/>
                            <m:ctrlPr>
                              <a:rPr lang="fr-FR" i="1">
                                <a:latin typeface="Cambria Math" panose="02040503050406030204" pitchFamily="18" charset="0"/>
                              </a:rPr>
                            </m:ctrlPr>
                          </m:naryPr>
                          <m:sub>
                            <m:r>
                              <m:rPr>
                                <m:brk m:alnAt="23"/>
                              </m:rPr>
                              <a:rPr lang="fr-FR" i="1">
                                <a:latin typeface="Cambria Math" panose="02040503050406030204" pitchFamily="18" charset="0"/>
                              </a:rPr>
                              <m:t>𝑖</m:t>
                            </m:r>
                            <m:r>
                              <a:rPr lang="fr-FR" i="1">
                                <a:latin typeface="Cambria Math" panose="02040503050406030204" pitchFamily="18" charset="0"/>
                              </a:rPr>
                              <m:t>=1</m:t>
                            </m:r>
                          </m:sub>
                          <m:sup>
                            <m:r>
                              <a:rPr lang="fr-FR" i="1">
                                <a:latin typeface="Cambria Math" panose="02040503050406030204" pitchFamily="18" charset="0"/>
                              </a:rPr>
                              <m:t>𝑁</m:t>
                            </m:r>
                          </m:sup>
                          <m:e>
                            <m:r>
                              <a:rPr lang="fr-FR" i="1">
                                <a:latin typeface="Cambria Math" panose="02040503050406030204" pitchFamily="18" charset="0"/>
                              </a:rPr>
                              <m:t>𝑥</m:t>
                            </m:r>
                            <m:r>
                              <a:rPr lang="fr-FR" i="1">
                                <a:latin typeface="Cambria Math" panose="02040503050406030204" pitchFamily="18" charset="0"/>
                              </a:rPr>
                              <m:t>(</m:t>
                            </m:r>
                            <m:r>
                              <a:rPr lang="fr-FR" i="1">
                                <a:latin typeface="Cambria Math" panose="02040503050406030204" pitchFamily="18" charset="0"/>
                              </a:rPr>
                              <m:t>𝑖</m:t>
                            </m:r>
                            <m:r>
                              <a:rPr lang="fr-FR" i="1">
                                <a:latin typeface="Cambria Math" panose="02040503050406030204" pitchFamily="18" charset="0"/>
                              </a:rPr>
                              <m:t>,</m:t>
                            </m:r>
                            <m:r>
                              <a:rPr lang="fr-FR" i="1">
                                <a:latin typeface="Cambria Math" panose="02040503050406030204" pitchFamily="18" charset="0"/>
                              </a:rPr>
                              <m:t>𝑘</m:t>
                            </m:r>
                            <m:r>
                              <a:rPr lang="fr-FR" i="1">
                                <a:latin typeface="Cambria Math" panose="02040503050406030204" pitchFamily="18" charset="0"/>
                              </a:rPr>
                              <m:t>)</m:t>
                            </m:r>
                          </m:e>
                        </m:nary>
                      </m:e>
                    </m:nary>
                  </m:oMath>
                </a14:m>
                <a:r>
                  <a:rPr lang="fr-FR" dirty="0"/>
                  <a:t> </a:t>
                </a:r>
                <a:r>
                  <a:rPr lang="fr-FR" dirty="0" smtClean="0"/>
                  <a:t>) ) </a:t>
                </a:r>
                <a:r>
                  <a:rPr lang="fr-FR" dirty="0" err="1" smtClean="0"/>
                  <a:t>equivalently</a:t>
                </a:r>
                <a:r>
                  <a:rPr lang="fr-FR" dirty="0" smtClean="0"/>
                  <a:t> </a:t>
                </a:r>
              </a:p>
              <a:p>
                <a:pPr marL="0" indent="0">
                  <a:buNone/>
                </a:pPr>
                <a:r>
                  <a:rPr lang="fr-FR" dirty="0" smtClean="0"/>
                  <a:t>X in </a:t>
                </a:r>
                <a:r>
                  <a:rPr lang="fr-FR" dirty="0" err="1" smtClean="0"/>
                  <a:t>argmax</a:t>
                </a:r>
                <a:r>
                  <a:rPr lang="fr-FR" dirty="0" smtClean="0"/>
                  <a:t> (U(i</a:t>
                </a:r>
                <a:r>
                  <a:rPr lang="fr-FR" dirty="0"/>
                  <a:t>) </a:t>
                </a:r>
                <a:r>
                  <a:rPr lang="fr-FR" dirty="0" smtClean="0"/>
                  <a:t>-  </a:t>
                </a:r>
                <a14:m>
                  <m:oMath xmlns:m="http://schemas.openxmlformats.org/officeDocument/2006/math">
                    <m:nary>
                      <m:naryPr>
                        <m:chr m:val="∑"/>
                        <m:ctrlPr>
                          <a:rPr lang="fr-FR" i="1">
                            <a:latin typeface="Cambria Math" panose="02040503050406030204" pitchFamily="18" charset="0"/>
                          </a:rPr>
                        </m:ctrlPr>
                      </m:naryPr>
                      <m:sub>
                        <m:r>
                          <m:rPr>
                            <m:brk m:alnAt="23"/>
                          </m:rPr>
                          <a:rPr lang="fr-FR" i="1">
                            <a:latin typeface="Cambria Math" panose="02040503050406030204" pitchFamily="18" charset="0"/>
                          </a:rPr>
                          <m:t>𝑘</m:t>
                        </m:r>
                      </m:sub>
                      <m:sup/>
                      <m:e>
                        <m:r>
                          <m:rPr>
                            <m:nor/>
                          </m:rPr>
                          <a:rPr lang="fr-FR" dirty="0"/>
                          <m:t>r</m:t>
                        </m:r>
                        <m:r>
                          <m:rPr>
                            <m:nor/>
                          </m:rPr>
                          <a:rPr lang="fr-FR" dirty="0"/>
                          <m:t>(</m:t>
                        </m:r>
                        <m:r>
                          <m:rPr>
                            <m:nor/>
                          </m:rPr>
                          <a:rPr lang="fr-FR" dirty="0"/>
                          <m:t>k</m:t>
                        </m:r>
                        <m:r>
                          <m:rPr>
                            <m:nor/>
                          </m:rPr>
                          <a:rPr lang="fr-FR" dirty="0"/>
                          <m:t>) </m:t>
                        </m:r>
                      </m:e>
                    </m:nary>
                  </m:oMath>
                </a14:m>
                <a:r>
                  <a:rPr lang="fr-FR" dirty="0"/>
                  <a:t> </a:t>
                </a:r>
                <a:r>
                  <a:rPr lang="fr-FR" dirty="0" smtClean="0"/>
                  <a:t>x(</a:t>
                </a:r>
                <a:r>
                  <a:rPr lang="fr-FR" dirty="0" err="1" smtClean="0"/>
                  <a:t>i,k</a:t>
                </a:r>
                <a:r>
                  <a:rPr lang="fr-FR" dirty="0" smtClean="0"/>
                  <a:t>) )</a:t>
                </a:r>
              </a:p>
              <a:p>
                <a:pPr marL="0" indent="0">
                  <a:buNone/>
                </a:pPr>
                <a:endParaRPr lang="fr-FR" dirty="0"/>
              </a:p>
              <a:p>
                <a:pPr marL="0" indent="0">
                  <a:buNone/>
                </a:pPr>
                <a:r>
                  <a:rPr lang="fr-FR" dirty="0" err="1" smtClean="0"/>
                  <a:t>Which</a:t>
                </a:r>
                <a:r>
                  <a:rPr lang="fr-FR" dirty="0" smtClean="0"/>
                  <a:t> are the KKT conditions for x to </a:t>
                </a:r>
                <a:r>
                  <a:rPr lang="fr-FR" dirty="0" err="1" smtClean="0"/>
                  <a:t>be</a:t>
                </a:r>
                <a:r>
                  <a:rPr lang="fr-FR" dirty="0" smtClean="0"/>
                  <a:t> an </a:t>
                </a:r>
                <a:r>
                  <a:rPr lang="fr-FR" dirty="0" err="1" smtClean="0"/>
                  <a:t>equilibrium</a:t>
                </a:r>
                <a:r>
                  <a:rPr lang="fr-FR" dirty="0" smtClean="0"/>
                  <a:t> in the non </a:t>
                </a:r>
                <a:r>
                  <a:rPr lang="fr-FR" dirty="0" err="1" smtClean="0"/>
                  <a:t>constrained</a:t>
                </a:r>
                <a:r>
                  <a:rPr lang="fr-FR" dirty="0" smtClean="0"/>
                  <a:t> </a:t>
                </a:r>
                <a:r>
                  <a:rPr lang="fr-FR" dirty="0" err="1" smtClean="0"/>
                  <a:t>Tullok</a:t>
                </a:r>
                <a:r>
                  <a:rPr lang="fr-FR" dirty="0" smtClean="0"/>
                  <a:t> </a:t>
                </a:r>
                <a:r>
                  <a:rPr lang="fr-FR" dirty="0" err="1" smtClean="0"/>
                  <a:t>problem</a:t>
                </a:r>
                <a:r>
                  <a:rPr lang="fr-FR" dirty="0" smtClean="0"/>
                  <a:t> </a:t>
                </a:r>
                <a:r>
                  <a:rPr lang="fr-FR" dirty="0" err="1" smtClean="0"/>
                  <a:t>where</a:t>
                </a:r>
                <a:r>
                  <a:rPr lang="fr-FR" dirty="0" smtClean="0"/>
                  <a:t> r </a:t>
                </a:r>
                <a:r>
                  <a:rPr lang="fr-FR" dirty="0" smtClean="0"/>
                  <a:t>correspond to </a:t>
                </a:r>
                <a:r>
                  <a:rPr lang="fr-FR" dirty="0" smtClean="0"/>
                  <a:t>the </a:t>
                </a:r>
                <a:r>
                  <a:rPr lang="fr-FR" dirty="0" err="1" smtClean="0"/>
                  <a:t>cost</a:t>
                </a:r>
                <a:r>
                  <a:rPr lang="fr-FR" dirty="0" smtClean="0"/>
                  <a:t> g(k)</a:t>
                </a:r>
              </a:p>
              <a:p>
                <a:pPr marL="0" indent="0">
                  <a:buNone/>
                </a:pPr>
                <a:endParaRPr lang="fr-FR" dirty="0"/>
              </a:p>
              <a:p>
                <a:pPr marL="0" indent="0">
                  <a:buNone/>
                </a:pPr>
                <a:r>
                  <a:rPr lang="fr-FR" dirty="0" smtClean="0"/>
                  <a:t>THM2. There </a:t>
                </a:r>
                <a:r>
                  <a:rPr lang="fr-FR" dirty="0" err="1" smtClean="0"/>
                  <a:t>is</a:t>
                </a:r>
                <a:r>
                  <a:rPr lang="fr-FR" dirty="0" smtClean="0"/>
                  <a:t> a primal dual </a:t>
                </a:r>
                <a:r>
                  <a:rPr lang="fr-FR" dirty="0" err="1" smtClean="0"/>
                  <a:t>learning</a:t>
                </a:r>
                <a:r>
                  <a:rPr lang="fr-FR" dirty="0" smtClean="0"/>
                  <a:t> </a:t>
                </a:r>
                <a:r>
                  <a:rPr lang="fr-FR" dirty="0" err="1" smtClean="0"/>
                  <a:t>scheme</a:t>
                </a:r>
                <a:r>
                  <a:rPr lang="fr-FR" dirty="0" smtClean="0"/>
                  <a:t> </a:t>
                </a:r>
                <a:r>
                  <a:rPr lang="fr-FR" dirty="0" err="1" smtClean="0"/>
                  <a:t>that</a:t>
                </a:r>
                <a:r>
                  <a:rPr lang="fr-FR" dirty="0" smtClean="0"/>
                  <a:t> </a:t>
                </a:r>
                <a:r>
                  <a:rPr lang="fr-FR" dirty="0" err="1" smtClean="0"/>
                  <a:t>guarantees</a:t>
                </a:r>
                <a:r>
                  <a:rPr lang="fr-FR" dirty="0" smtClean="0"/>
                  <a:t> </a:t>
                </a:r>
                <a:r>
                  <a:rPr lang="fr-FR" dirty="0" err="1" smtClean="0"/>
                  <a:t>that</a:t>
                </a:r>
                <a:r>
                  <a:rPr lang="fr-FR" dirty="0" smtClean="0"/>
                  <a:t> the </a:t>
                </a:r>
                <a:r>
                  <a:rPr lang="fr-FR" dirty="0" err="1" smtClean="0"/>
                  <a:t>constraints</a:t>
                </a:r>
                <a:r>
                  <a:rPr lang="fr-FR" dirty="0" smtClean="0"/>
                  <a:t> are met </a:t>
                </a:r>
                <a:r>
                  <a:rPr lang="fr-FR" dirty="0" err="1" smtClean="0"/>
                  <a:t>during</a:t>
                </a:r>
                <a:r>
                  <a:rPr lang="fr-FR" dirty="0" smtClean="0"/>
                  <a:t> the </a:t>
                </a:r>
                <a:r>
                  <a:rPr lang="fr-FR" dirty="0" err="1" smtClean="0"/>
                  <a:t>whole</a:t>
                </a:r>
                <a:r>
                  <a:rPr lang="fr-FR" dirty="0" smtClean="0"/>
                  <a:t> </a:t>
                </a:r>
                <a:r>
                  <a:rPr lang="fr-FR" dirty="0" err="1" smtClean="0"/>
                  <a:t>learning</a:t>
                </a:r>
                <a:r>
                  <a:rPr lang="fr-FR" dirty="0" smtClean="0"/>
                  <a:t> </a:t>
                </a:r>
                <a:r>
                  <a:rPr lang="fr-FR" dirty="0" err="1" smtClean="0"/>
                  <a:t>process</a:t>
                </a:r>
                <a:endParaRPr lang="fr-FR" dirty="0"/>
              </a:p>
              <a:p>
                <a:pPr marL="0" indent="0">
                  <a:buNone/>
                </a:pPr>
                <a:r>
                  <a:rPr lang="fr-FR" dirty="0" smtClean="0"/>
                  <a:t> </a:t>
                </a:r>
                <a:endParaRPr lang="fr-FR"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blipFill>
                <a:blip r:embed="rId2"/>
                <a:stretch>
                  <a:fillRect l="-878" t="-2121"/>
                </a:stretch>
              </a:blipFill>
            </p:spPr>
            <p:txBody>
              <a:bodyPr/>
              <a:lstStyle/>
              <a:p>
                <a:r>
                  <a:rPr lang="fr-FR">
                    <a:noFill/>
                  </a:rPr>
                  <a:t> </a:t>
                </a:r>
              </a:p>
            </p:txBody>
          </p:sp>
        </mc:Fallback>
      </mc:AlternateContent>
    </p:spTree>
    <p:extLst>
      <p:ext uri="{BB962C8B-B14F-4D97-AF65-F5344CB8AC3E}">
        <p14:creationId xmlns:p14="http://schemas.microsoft.com/office/powerpoint/2010/main" val="4124007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Constant </a:t>
            </a:r>
            <a:r>
              <a:rPr lang="fr-FR" dirty="0" err="1" smtClean="0"/>
              <a:t>number</a:t>
            </a:r>
            <a:r>
              <a:rPr lang="fr-FR" dirty="0" smtClean="0"/>
              <a:t> of </a:t>
            </a:r>
            <a:r>
              <a:rPr lang="fr-FR" dirty="0" err="1" smtClean="0"/>
              <a:t>miners</a:t>
            </a:r>
            <a:r>
              <a:rPr lang="fr-FR" dirty="0" smtClean="0"/>
              <a:t>, </a:t>
            </a:r>
            <a:r>
              <a:rPr lang="fr-FR" dirty="0" err="1" smtClean="0"/>
              <a:t>Cong</a:t>
            </a:r>
            <a:r>
              <a:rPr lang="fr-FR" dirty="0" smtClean="0"/>
              <a:t> </a:t>
            </a:r>
            <a:r>
              <a:rPr lang="fr-FR" dirty="0" err="1" smtClean="0"/>
              <a:t>Games</a:t>
            </a:r>
            <a:r>
              <a:rPr lang="fr-FR" dirty="0" smtClean="0"/>
              <a:t> </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The </a:t>
            </a:r>
            <a:r>
              <a:rPr lang="fr-FR" dirty="0" err="1" smtClean="0"/>
              <a:t>number</a:t>
            </a:r>
            <a:r>
              <a:rPr lang="fr-FR" dirty="0" smtClean="0"/>
              <a:t> L(k) of active </a:t>
            </a:r>
            <a:r>
              <a:rPr lang="fr-FR" dirty="0" err="1" smtClean="0"/>
              <a:t>miners</a:t>
            </a:r>
            <a:r>
              <a:rPr lang="fr-FR" dirty="0" smtClean="0"/>
              <a:t> </a:t>
            </a:r>
            <a:r>
              <a:rPr lang="fr-FR" dirty="0" err="1" smtClean="0"/>
              <a:t>is</a:t>
            </a:r>
            <a:r>
              <a:rPr lang="fr-FR" dirty="0" smtClean="0"/>
              <a:t> </a:t>
            </a:r>
            <a:r>
              <a:rPr lang="fr-FR" dirty="0" err="1" smtClean="0"/>
              <a:t>vued</a:t>
            </a:r>
            <a:r>
              <a:rPr lang="fr-FR" dirty="0" smtClean="0"/>
              <a:t> as a </a:t>
            </a:r>
            <a:r>
              <a:rPr lang="fr-FR" dirty="0" err="1" smtClean="0"/>
              <a:t>strategy</a:t>
            </a:r>
            <a:r>
              <a:rPr lang="fr-FR" dirty="0" smtClean="0"/>
              <a:t>. </a:t>
            </a:r>
          </a:p>
          <a:p>
            <a:r>
              <a:rPr lang="fr-FR" dirty="0" smtClean="0"/>
              <a:t>The utility for a miner to </a:t>
            </a:r>
            <a:r>
              <a:rPr lang="fr-FR" dirty="0" err="1" smtClean="0"/>
              <a:t>solve</a:t>
            </a:r>
            <a:r>
              <a:rPr lang="fr-FR" dirty="0" smtClean="0"/>
              <a:t> </a:t>
            </a:r>
            <a:r>
              <a:rPr lang="fr-FR" dirty="0" err="1" smtClean="0"/>
              <a:t>puzle</a:t>
            </a:r>
            <a:r>
              <a:rPr lang="fr-FR" dirty="0" smtClean="0"/>
              <a:t> k </a:t>
            </a:r>
            <a:r>
              <a:rPr lang="fr-FR" dirty="0" err="1" smtClean="0"/>
              <a:t>is</a:t>
            </a:r>
            <a:endParaRPr lang="fr-FR" dirty="0" smtClean="0"/>
          </a:p>
          <a:p>
            <a:pPr marL="0" indent="0">
              <a:buNone/>
            </a:pPr>
            <a:r>
              <a:rPr lang="fr-FR" dirty="0" smtClean="0"/>
              <a:t>                         U( </a:t>
            </a:r>
            <a:r>
              <a:rPr lang="fr-FR" dirty="0" err="1" smtClean="0"/>
              <a:t>k,L</a:t>
            </a:r>
            <a:r>
              <a:rPr lang="fr-FR" dirty="0" smtClean="0"/>
              <a:t>(k) )  =     µ(k)/L(k) – g(k)</a:t>
            </a:r>
          </a:p>
          <a:p>
            <a:r>
              <a:rPr lang="fr-FR" dirty="0" smtClean="0"/>
              <a:t>  </a:t>
            </a:r>
            <a:r>
              <a:rPr lang="fr-FR" dirty="0" err="1" smtClean="0"/>
              <a:t>where</a:t>
            </a:r>
            <a:r>
              <a:rPr lang="fr-FR" dirty="0" smtClean="0"/>
              <a:t> g(k) </a:t>
            </a:r>
            <a:r>
              <a:rPr lang="fr-FR" dirty="0" err="1" smtClean="0"/>
              <a:t>is</a:t>
            </a:r>
            <a:r>
              <a:rPr lang="fr-FR" dirty="0" smtClean="0"/>
              <a:t> the </a:t>
            </a:r>
            <a:r>
              <a:rPr lang="fr-FR" dirty="0" err="1" smtClean="0"/>
              <a:t>cost</a:t>
            </a:r>
            <a:r>
              <a:rPr lang="fr-FR" dirty="0" smtClean="0"/>
              <a:t> for </a:t>
            </a:r>
            <a:r>
              <a:rPr lang="fr-FR" dirty="0" err="1" smtClean="0"/>
              <a:t>using</a:t>
            </a:r>
            <a:r>
              <a:rPr lang="fr-FR" dirty="0" smtClean="0"/>
              <a:t> the ESP for </a:t>
            </a:r>
            <a:r>
              <a:rPr lang="fr-FR" dirty="0" err="1" smtClean="0"/>
              <a:t>solving</a:t>
            </a:r>
            <a:r>
              <a:rPr lang="fr-FR" dirty="0" smtClean="0"/>
              <a:t> a puzzle </a:t>
            </a:r>
            <a:r>
              <a:rPr lang="fr-FR" dirty="0" err="1" smtClean="0"/>
              <a:t>related</a:t>
            </a:r>
            <a:r>
              <a:rPr lang="fr-FR" dirty="0" smtClean="0"/>
              <a:t> to the k</a:t>
            </a:r>
            <a:r>
              <a:rPr lang="fr-FR" dirty="0"/>
              <a:t>-</a:t>
            </a:r>
            <a:r>
              <a:rPr lang="fr-FR" dirty="0" smtClean="0"/>
              <a:t>th crypto </a:t>
            </a:r>
            <a:r>
              <a:rPr lang="fr-FR" dirty="0" err="1" smtClean="0"/>
              <a:t>currency</a:t>
            </a:r>
            <a:endParaRPr lang="fr-FR" dirty="0"/>
          </a:p>
          <a:p>
            <a:r>
              <a:rPr lang="fr-FR" dirty="0" smtClean="0"/>
              <a:t>L </a:t>
            </a:r>
            <a:r>
              <a:rPr lang="fr-FR" dirty="0" err="1" smtClean="0"/>
              <a:t>is</a:t>
            </a:r>
            <a:r>
              <a:rPr lang="fr-FR" dirty="0" smtClean="0"/>
              <a:t> an </a:t>
            </a:r>
            <a:r>
              <a:rPr lang="fr-FR" dirty="0" err="1" smtClean="0"/>
              <a:t>eqilibrium</a:t>
            </a:r>
            <a:r>
              <a:rPr lang="fr-FR" dirty="0" smtClean="0"/>
              <a:t> if for all k for </a:t>
            </a:r>
            <a:r>
              <a:rPr lang="fr-FR" dirty="0" err="1" smtClean="0"/>
              <a:t>which</a:t>
            </a:r>
            <a:r>
              <a:rPr lang="fr-FR" dirty="0" smtClean="0"/>
              <a:t> L(k)&gt;0 and all k’     </a:t>
            </a:r>
          </a:p>
          <a:p>
            <a:pPr marL="0" indent="0">
              <a:buNone/>
            </a:pPr>
            <a:r>
              <a:rPr lang="fr-FR" dirty="0"/>
              <a:t> </a:t>
            </a:r>
            <a:r>
              <a:rPr lang="fr-FR" dirty="0" smtClean="0"/>
              <a:t>                            U( </a:t>
            </a:r>
            <a:r>
              <a:rPr lang="fr-FR" dirty="0" err="1" smtClean="0"/>
              <a:t>k,L</a:t>
            </a:r>
            <a:r>
              <a:rPr lang="fr-FR" dirty="0" smtClean="0"/>
              <a:t>(k) ) ≥ U( </a:t>
            </a:r>
            <a:r>
              <a:rPr lang="fr-FR" dirty="0" err="1" smtClean="0"/>
              <a:t>k’,L</a:t>
            </a:r>
            <a:r>
              <a:rPr lang="fr-FR" dirty="0" smtClean="0"/>
              <a:t>(k’)+1)</a:t>
            </a:r>
            <a:endParaRPr lang="fr-FR" dirty="0"/>
          </a:p>
          <a:p>
            <a:r>
              <a:rPr lang="fr-FR" dirty="0" smtClean="0"/>
              <a:t>In </a:t>
            </a:r>
            <a:r>
              <a:rPr lang="fr-FR" dirty="0" err="1" smtClean="0"/>
              <a:t>other</a:t>
            </a:r>
            <a:r>
              <a:rPr lang="fr-FR" dirty="0" smtClean="0"/>
              <a:t> </a:t>
            </a:r>
            <a:r>
              <a:rPr lang="fr-FR" dirty="0" err="1" smtClean="0"/>
              <a:t>words</a:t>
            </a:r>
            <a:r>
              <a:rPr lang="fr-FR" dirty="0" smtClean="0"/>
              <a:t> no </a:t>
            </a:r>
            <a:r>
              <a:rPr lang="fr-FR" dirty="0" err="1" smtClean="0"/>
              <a:t>player</a:t>
            </a:r>
            <a:r>
              <a:rPr lang="fr-FR" dirty="0" smtClean="0"/>
              <a:t> </a:t>
            </a:r>
            <a:r>
              <a:rPr lang="fr-FR" dirty="0" err="1" smtClean="0"/>
              <a:t>can</a:t>
            </a:r>
            <a:r>
              <a:rPr lang="fr-FR" dirty="0" smtClean="0"/>
              <a:t> gain by </a:t>
            </a:r>
            <a:r>
              <a:rPr lang="fr-FR" dirty="0" err="1" smtClean="0"/>
              <a:t>deviating</a:t>
            </a:r>
            <a:r>
              <a:rPr lang="fr-FR" dirty="0" smtClean="0"/>
              <a:t> </a:t>
            </a:r>
            <a:r>
              <a:rPr lang="fr-FR" dirty="0" err="1" smtClean="0"/>
              <a:t>from</a:t>
            </a:r>
            <a:r>
              <a:rPr lang="fr-FR" dirty="0" smtClean="0"/>
              <a:t> k to k</a:t>
            </a:r>
            <a:r>
              <a:rPr lang="fr-FR" dirty="0" smtClean="0"/>
              <a:t>’</a:t>
            </a:r>
          </a:p>
          <a:p>
            <a:r>
              <a:rPr lang="fr-FR" dirty="0" err="1" smtClean="0"/>
              <a:t>Equiv</a:t>
            </a:r>
            <a:r>
              <a:rPr lang="fr-FR" dirty="0" smtClean="0"/>
              <a:t> to a congestion </a:t>
            </a:r>
            <a:r>
              <a:rPr lang="fr-FR" dirty="0" err="1" smtClean="0"/>
              <a:t>game</a:t>
            </a:r>
            <a:r>
              <a:rPr lang="fr-FR" dirty="0" smtClean="0"/>
              <a:t>, has a </a:t>
            </a:r>
            <a:r>
              <a:rPr lang="fr-FR" dirty="0" err="1" smtClean="0"/>
              <a:t>potential</a:t>
            </a:r>
            <a:r>
              <a:rPr lang="fr-FR" dirty="0" smtClean="0"/>
              <a:t>. Multi </a:t>
            </a:r>
            <a:r>
              <a:rPr lang="fr-FR" dirty="0" err="1" smtClean="0"/>
              <a:t>modular</a:t>
            </a:r>
            <a:endParaRPr lang="fr-FR" dirty="0" smtClean="0"/>
          </a:p>
        </p:txBody>
      </p:sp>
    </p:spTree>
    <p:extLst>
      <p:ext uri="{BB962C8B-B14F-4D97-AF65-F5344CB8AC3E}">
        <p14:creationId xmlns:p14="http://schemas.microsoft.com/office/powerpoint/2010/main" val="22909728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Stochastic</a:t>
            </a:r>
            <a:r>
              <a:rPr lang="fr-FR" dirty="0" smtClean="0"/>
              <a:t> ESP Association </a:t>
            </a:r>
            <a:r>
              <a:rPr lang="fr-FR" dirty="0"/>
              <a:t>G</a:t>
            </a:r>
            <a:r>
              <a:rPr lang="fr-FR" dirty="0" smtClean="0"/>
              <a:t>ame</a:t>
            </a:r>
            <a:endParaRPr lang="fr-FR" dirty="0"/>
          </a:p>
        </p:txBody>
      </p:sp>
      <p:sp>
        <p:nvSpPr>
          <p:cNvPr id="3" name="Espace réservé du contenu 2"/>
          <p:cNvSpPr>
            <a:spLocks noGrp="1"/>
          </p:cNvSpPr>
          <p:nvPr>
            <p:ph idx="1"/>
          </p:nvPr>
        </p:nvSpPr>
        <p:spPr/>
        <p:txBody>
          <a:bodyPr>
            <a:normAutofit/>
          </a:bodyPr>
          <a:lstStyle/>
          <a:p>
            <a:r>
              <a:rPr lang="fr-FR" dirty="0" err="1" smtClean="0"/>
              <a:t>We</a:t>
            </a:r>
            <a:r>
              <a:rPr lang="fr-FR" dirty="0" smtClean="0"/>
              <a:t> </a:t>
            </a:r>
            <a:r>
              <a:rPr lang="fr-FR" dirty="0" err="1" smtClean="0"/>
              <a:t>now</a:t>
            </a:r>
            <a:r>
              <a:rPr lang="fr-FR" dirty="0" smtClean="0"/>
              <a:t> </a:t>
            </a:r>
            <a:r>
              <a:rPr lang="fr-FR" dirty="0" err="1" smtClean="0"/>
              <a:t>investigate</a:t>
            </a:r>
            <a:r>
              <a:rPr lang="fr-FR" dirty="0" smtClean="0"/>
              <a:t> a situation in </a:t>
            </a:r>
            <a:r>
              <a:rPr lang="fr-FR" dirty="0" err="1" smtClean="0"/>
              <a:t>which</a:t>
            </a:r>
            <a:r>
              <a:rPr lang="fr-FR" dirty="0" smtClean="0"/>
              <a:t> the </a:t>
            </a:r>
            <a:r>
              <a:rPr lang="fr-FR" dirty="0" err="1" smtClean="0"/>
              <a:t>number</a:t>
            </a:r>
            <a:r>
              <a:rPr lang="fr-FR" dirty="0" smtClean="0"/>
              <a:t> of </a:t>
            </a:r>
            <a:r>
              <a:rPr lang="fr-FR" dirty="0" err="1" smtClean="0"/>
              <a:t>miners</a:t>
            </a:r>
            <a:r>
              <a:rPr lang="fr-FR" dirty="0" smtClean="0"/>
              <a:t> varies in time.</a:t>
            </a:r>
          </a:p>
          <a:p>
            <a:r>
              <a:rPr lang="fr-FR" dirty="0" err="1" smtClean="0"/>
              <a:t>Consider</a:t>
            </a:r>
            <a:r>
              <a:rPr lang="fr-FR" dirty="0" smtClean="0"/>
              <a:t> a Poisson </a:t>
            </a:r>
            <a:r>
              <a:rPr lang="fr-FR" dirty="0" err="1" smtClean="0"/>
              <a:t>disributed</a:t>
            </a:r>
            <a:r>
              <a:rPr lang="fr-FR" dirty="0" smtClean="0"/>
              <a:t> </a:t>
            </a:r>
            <a:r>
              <a:rPr lang="fr-FR" dirty="0" err="1" smtClean="0"/>
              <a:t>arrival</a:t>
            </a:r>
            <a:r>
              <a:rPr lang="fr-FR" dirty="0" smtClean="0"/>
              <a:t> </a:t>
            </a:r>
            <a:r>
              <a:rPr lang="fr-FR" dirty="0" err="1" smtClean="0"/>
              <a:t>process</a:t>
            </a:r>
            <a:r>
              <a:rPr lang="fr-FR" dirty="0" smtClean="0"/>
              <a:t> of </a:t>
            </a:r>
            <a:r>
              <a:rPr lang="fr-FR" dirty="0" err="1" smtClean="0"/>
              <a:t>miners</a:t>
            </a:r>
            <a:r>
              <a:rPr lang="fr-FR" dirty="0" smtClean="0"/>
              <a:t>. </a:t>
            </a:r>
          </a:p>
          <a:p>
            <a:r>
              <a:rPr lang="fr-FR" dirty="0" err="1" smtClean="0"/>
              <a:t>Upon</a:t>
            </a:r>
            <a:r>
              <a:rPr lang="fr-FR" dirty="0" smtClean="0"/>
              <a:t> </a:t>
            </a:r>
            <a:r>
              <a:rPr lang="fr-FR" dirty="0" err="1" smtClean="0"/>
              <a:t>arrival</a:t>
            </a:r>
            <a:r>
              <a:rPr lang="fr-FR" dirty="0" smtClean="0"/>
              <a:t>, </a:t>
            </a:r>
            <a:r>
              <a:rPr lang="fr-FR" dirty="0" err="1" smtClean="0"/>
              <a:t>say</a:t>
            </a:r>
            <a:r>
              <a:rPr lang="fr-FR" dirty="0" smtClean="0"/>
              <a:t> at time t, a miner observes the </a:t>
            </a:r>
            <a:r>
              <a:rPr lang="fr-FR" dirty="0" err="1" smtClean="0"/>
              <a:t>number</a:t>
            </a:r>
            <a:r>
              <a:rPr lang="fr-FR" dirty="0" smtClean="0"/>
              <a:t> N(t) of </a:t>
            </a:r>
            <a:r>
              <a:rPr lang="fr-FR" dirty="0" err="1" smtClean="0"/>
              <a:t>competing</a:t>
            </a:r>
            <a:r>
              <a:rPr lang="fr-FR" dirty="0" smtClean="0"/>
              <a:t> </a:t>
            </a:r>
            <a:r>
              <a:rPr lang="fr-FR" dirty="0" err="1" smtClean="0"/>
              <a:t>miners</a:t>
            </a:r>
            <a:r>
              <a:rPr lang="fr-FR" dirty="0" smtClean="0"/>
              <a:t> </a:t>
            </a:r>
            <a:r>
              <a:rPr lang="fr-FR" dirty="0" err="1" smtClean="0"/>
              <a:t>present</a:t>
            </a:r>
            <a:r>
              <a:rPr lang="fr-FR" dirty="0" smtClean="0"/>
              <a:t>. </a:t>
            </a:r>
          </a:p>
          <a:p>
            <a:r>
              <a:rPr lang="fr-FR" dirty="0"/>
              <a:t>T</a:t>
            </a:r>
            <a:r>
              <a:rPr lang="fr-FR" dirty="0" smtClean="0"/>
              <a:t>he time to </a:t>
            </a:r>
            <a:r>
              <a:rPr lang="fr-FR" dirty="0" err="1" smtClean="0"/>
              <a:t>compute</a:t>
            </a:r>
            <a:r>
              <a:rPr lang="fr-FR" dirty="0" smtClean="0"/>
              <a:t> a puzzle by a miner </a:t>
            </a:r>
            <a:r>
              <a:rPr lang="fr-FR" dirty="0" err="1" smtClean="0"/>
              <a:t>is</a:t>
            </a:r>
            <a:r>
              <a:rPr lang="fr-FR" dirty="0" smtClean="0"/>
              <a:t> </a:t>
            </a:r>
            <a:r>
              <a:rPr lang="fr-FR" dirty="0" err="1" smtClean="0"/>
              <a:t>exponentially</a:t>
            </a:r>
            <a:r>
              <a:rPr lang="fr-FR" dirty="0" smtClean="0"/>
              <a:t> </a:t>
            </a:r>
            <a:r>
              <a:rPr lang="fr-FR" dirty="0" err="1" smtClean="0"/>
              <a:t>distributed</a:t>
            </a:r>
            <a:r>
              <a:rPr lang="fr-FR" dirty="0" smtClean="0"/>
              <a:t> </a:t>
            </a:r>
            <a:r>
              <a:rPr lang="fr-FR" dirty="0" err="1" smtClean="0"/>
              <a:t>with</a:t>
            </a:r>
            <a:r>
              <a:rPr lang="fr-FR" dirty="0" smtClean="0"/>
              <a:t> </a:t>
            </a:r>
            <a:r>
              <a:rPr lang="fr-FR" dirty="0" err="1" smtClean="0"/>
              <a:t>mean</a:t>
            </a:r>
            <a:r>
              <a:rPr lang="fr-FR" dirty="0" smtClean="0"/>
              <a:t> 1/µ if </a:t>
            </a:r>
            <a:r>
              <a:rPr lang="fr-FR" dirty="0" err="1" smtClean="0"/>
              <a:t>it</a:t>
            </a:r>
            <a:r>
              <a:rPr lang="fr-FR" dirty="0" smtClean="0"/>
              <a:t> </a:t>
            </a:r>
            <a:r>
              <a:rPr lang="fr-FR" dirty="0" err="1" smtClean="0"/>
              <a:t>is</a:t>
            </a:r>
            <a:r>
              <a:rPr lang="fr-FR" dirty="0" smtClean="0"/>
              <a:t> the </a:t>
            </a:r>
            <a:r>
              <a:rPr lang="fr-FR" dirty="0" err="1" smtClean="0"/>
              <a:t>only</a:t>
            </a:r>
            <a:r>
              <a:rPr lang="fr-FR" dirty="0" smtClean="0"/>
              <a:t> one </a:t>
            </a:r>
            <a:r>
              <a:rPr lang="fr-FR" dirty="0" err="1" smtClean="0"/>
              <a:t>attached</a:t>
            </a:r>
            <a:r>
              <a:rPr lang="fr-FR" dirty="0" smtClean="0"/>
              <a:t> to the ESP. </a:t>
            </a:r>
            <a:r>
              <a:rPr lang="fr-FR" dirty="0" err="1" smtClean="0"/>
              <a:t>When</a:t>
            </a:r>
            <a:r>
              <a:rPr lang="fr-FR" dirty="0" smtClean="0"/>
              <a:t> </a:t>
            </a:r>
            <a:r>
              <a:rPr lang="fr-FR" dirty="0" err="1" smtClean="0"/>
              <a:t>there</a:t>
            </a:r>
            <a:r>
              <a:rPr lang="fr-FR" dirty="0" smtClean="0"/>
              <a:t> are n </a:t>
            </a:r>
            <a:r>
              <a:rPr lang="fr-FR" dirty="0" err="1" smtClean="0"/>
              <a:t>miners</a:t>
            </a:r>
            <a:r>
              <a:rPr lang="fr-FR" dirty="0" smtClean="0"/>
              <a:t> </a:t>
            </a:r>
            <a:r>
              <a:rPr lang="fr-FR" dirty="0" err="1" smtClean="0"/>
              <a:t>attached</a:t>
            </a:r>
            <a:r>
              <a:rPr lang="fr-FR" dirty="0" smtClean="0"/>
              <a:t> </a:t>
            </a:r>
            <a:r>
              <a:rPr lang="fr-FR" dirty="0" err="1" smtClean="0"/>
              <a:t>then</a:t>
            </a:r>
            <a:r>
              <a:rPr lang="fr-FR" dirty="0" smtClean="0"/>
              <a:t> the service rate </a:t>
            </a:r>
            <a:r>
              <a:rPr lang="fr-FR" dirty="0" err="1" smtClean="0"/>
              <a:t>is</a:t>
            </a:r>
            <a:r>
              <a:rPr lang="fr-FR" dirty="0" smtClean="0"/>
              <a:t> n times </a:t>
            </a:r>
            <a:r>
              <a:rPr lang="fr-FR" dirty="0" err="1" smtClean="0"/>
              <a:t>slower</a:t>
            </a:r>
            <a:r>
              <a:rPr lang="fr-FR" dirty="0" smtClean="0"/>
              <a:t>.  </a:t>
            </a:r>
            <a:r>
              <a:rPr lang="fr-FR" dirty="0" err="1" smtClean="0"/>
              <a:t>We</a:t>
            </a:r>
            <a:r>
              <a:rPr lang="fr-FR" dirty="0" smtClean="0"/>
              <a:t> model the service rate of a </a:t>
            </a:r>
            <a:r>
              <a:rPr lang="fr-FR" dirty="0" err="1" smtClean="0"/>
              <a:t>given</a:t>
            </a:r>
            <a:r>
              <a:rPr lang="fr-FR" dirty="0" smtClean="0"/>
              <a:t> miner at time t as a processor sharing </a:t>
            </a:r>
            <a:r>
              <a:rPr lang="fr-FR" dirty="0" err="1" smtClean="0"/>
              <a:t>with</a:t>
            </a:r>
            <a:r>
              <a:rPr lang="fr-FR" dirty="0" smtClean="0"/>
              <a:t> rate µ/N(t). </a:t>
            </a:r>
            <a:endParaRPr lang="fr-FR" dirty="0"/>
          </a:p>
          <a:p>
            <a:r>
              <a:rPr lang="fr-FR" dirty="0" err="1" smtClean="0"/>
              <a:t>Should</a:t>
            </a:r>
            <a:r>
              <a:rPr lang="fr-FR" dirty="0" smtClean="0"/>
              <a:t> the miner </a:t>
            </a:r>
            <a:r>
              <a:rPr lang="fr-FR" dirty="0" err="1" smtClean="0"/>
              <a:t>participate</a:t>
            </a:r>
            <a:r>
              <a:rPr lang="fr-FR" dirty="0" smtClean="0"/>
              <a:t> or not in the puzzle</a:t>
            </a:r>
          </a:p>
          <a:p>
            <a:r>
              <a:rPr lang="fr-FR" dirty="0" smtClean="0"/>
              <a:t>The utility for </a:t>
            </a:r>
            <a:r>
              <a:rPr lang="fr-FR" dirty="0" err="1" smtClean="0"/>
              <a:t>participaing</a:t>
            </a:r>
            <a:r>
              <a:rPr lang="fr-FR" dirty="0" smtClean="0"/>
              <a:t> in the </a:t>
            </a:r>
            <a:r>
              <a:rPr lang="fr-FR" dirty="0" err="1" smtClean="0"/>
              <a:t>mining</a:t>
            </a:r>
            <a:r>
              <a:rPr lang="fr-FR" dirty="0" smtClean="0"/>
              <a:t> </a:t>
            </a:r>
            <a:r>
              <a:rPr lang="fr-FR" dirty="0" err="1" smtClean="0"/>
              <a:t>depends</a:t>
            </a:r>
            <a:r>
              <a:rPr lang="fr-FR" dirty="0" smtClean="0"/>
              <a:t> on futur </a:t>
            </a:r>
            <a:r>
              <a:rPr lang="fr-FR" dirty="0" err="1" smtClean="0"/>
              <a:t>arrivals</a:t>
            </a:r>
            <a:r>
              <a:rPr lang="fr-FR" dirty="0" smtClean="0"/>
              <a:t> and </a:t>
            </a:r>
            <a:r>
              <a:rPr lang="fr-FR" dirty="0" err="1" smtClean="0"/>
              <a:t>their</a:t>
            </a:r>
            <a:r>
              <a:rPr lang="fr-FR" dirty="0" smtClean="0"/>
              <a:t> </a:t>
            </a:r>
            <a:r>
              <a:rPr lang="fr-FR" dirty="0" err="1" smtClean="0"/>
              <a:t>decision</a:t>
            </a:r>
            <a:endParaRPr lang="fr-FR" dirty="0"/>
          </a:p>
        </p:txBody>
      </p:sp>
    </p:spTree>
    <p:extLst>
      <p:ext uri="{BB962C8B-B14F-4D97-AF65-F5344CB8AC3E}">
        <p14:creationId xmlns:p14="http://schemas.microsoft.com/office/powerpoint/2010/main" val="4186729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Equilibrium</a:t>
            </a:r>
            <a:r>
              <a:rPr lang="fr-FR" dirty="0" smtClean="0"/>
              <a:t> </a:t>
            </a:r>
            <a:r>
              <a:rPr lang="fr-FR" dirty="0" smtClean="0"/>
              <a:t>structure</a:t>
            </a:r>
            <a:endParaRPr lang="fr-FR" dirty="0"/>
          </a:p>
        </p:txBody>
      </p:sp>
      <p:sp>
        <p:nvSpPr>
          <p:cNvPr id="3" name="Espace réservé du contenu 2"/>
          <p:cNvSpPr>
            <a:spLocks noGrp="1"/>
          </p:cNvSpPr>
          <p:nvPr>
            <p:ph idx="1"/>
          </p:nvPr>
        </p:nvSpPr>
        <p:spPr/>
        <p:txBody>
          <a:bodyPr/>
          <a:lstStyle/>
          <a:p>
            <a:r>
              <a:rPr lang="fr-FR" dirty="0" err="1" smtClean="0"/>
              <a:t>We</a:t>
            </a:r>
            <a:r>
              <a:rPr lang="fr-FR" dirty="0" smtClean="0"/>
              <a:t> model </a:t>
            </a:r>
            <a:r>
              <a:rPr lang="fr-FR" dirty="0" err="1" smtClean="0"/>
              <a:t>this</a:t>
            </a:r>
            <a:r>
              <a:rPr lang="fr-FR" dirty="0" smtClean="0"/>
              <a:t> as a </a:t>
            </a:r>
            <a:r>
              <a:rPr lang="fr-FR" dirty="0" err="1" smtClean="0"/>
              <a:t>game</a:t>
            </a:r>
            <a:r>
              <a:rPr lang="fr-FR" dirty="0" smtClean="0"/>
              <a:t>.</a:t>
            </a:r>
          </a:p>
          <a:p>
            <a:r>
              <a:rPr lang="fr-FR" dirty="0" smtClean="0"/>
              <a:t>For </a:t>
            </a:r>
            <a:r>
              <a:rPr lang="fr-FR" dirty="0" err="1" smtClean="0"/>
              <a:t>each</a:t>
            </a:r>
            <a:r>
              <a:rPr lang="fr-FR" dirty="0" smtClean="0"/>
              <a:t> r </a:t>
            </a:r>
            <a:r>
              <a:rPr lang="fr-FR" dirty="0" err="1" smtClean="0"/>
              <a:t>there</a:t>
            </a:r>
            <a:r>
              <a:rPr lang="fr-FR" dirty="0" smtClean="0"/>
              <a:t> </a:t>
            </a:r>
            <a:r>
              <a:rPr lang="fr-FR" dirty="0" err="1" smtClean="0"/>
              <a:t>is</a:t>
            </a:r>
            <a:r>
              <a:rPr lang="fr-FR" dirty="0" smtClean="0"/>
              <a:t> </a:t>
            </a:r>
            <a:r>
              <a:rPr lang="fr-FR" dirty="0" err="1" smtClean="0"/>
              <a:t>anoher</a:t>
            </a:r>
            <a:r>
              <a:rPr lang="fr-FR" dirty="0" smtClean="0"/>
              <a:t> </a:t>
            </a:r>
            <a:r>
              <a:rPr lang="fr-FR" dirty="0" err="1" smtClean="0"/>
              <a:t>threshold</a:t>
            </a:r>
            <a:r>
              <a:rPr lang="fr-FR" dirty="0" smtClean="0"/>
              <a:t> (</a:t>
            </a:r>
            <a:r>
              <a:rPr lang="fr-FR" dirty="0" err="1" smtClean="0"/>
              <a:t>l,q</a:t>
            </a:r>
            <a:r>
              <a:rPr lang="fr-FR" dirty="0" smtClean="0"/>
              <a:t>)_r</a:t>
            </a:r>
          </a:p>
          <a:p>
            <a:r>
              <a:rPr lang="fr-FR" dirty="0" smtClean="0"/>
              <a:t>A type r </a:t>
            </a:r>
            <a:r>
              <a:rPr lang="fr-FR" dirty="0" err="1" smtClean="0"/>
              <a:t>arrival</a:t>
            </a:r>
            <a:r>
              <a:rPr lang="fr-FR" dirty="0" smtClean="0"/>
              <a:t> at time t joins the </a:t>
            </a:r>
            <a:r>
              <a:rPr lang="fr-FR" dirty="0" err="1" smtClean="0"/>
              <a:t>mining</a:t>
            </a:r>
            <a:r>
              <a:rPr lang="fr-FR" dirty="0" smtClean="0"/>
              <a:t> if N(t)&gt;l(r). It </a:t>
            </a:r>
            <a:r>
              <a:rPr lang="fr-FR" dirty="0" err="1" smtClean="0"/>
              <a:t>doe</a:t>
            </a:r>
            <a:r>
              <a:rPr lang="fr-FR" dirty="0" smtClean="0"/>
              <a:t> not </a:t>
            </a:r>
            <a:r>
              <a:rPr lang="fr-FR" dirty="0" err="1" smtClean="0"/>
              <a:t>join</a:t>
            </a:r>
            <a:r>
              <a:rPr lang="fr-FR" dirty="0" smtClean="0"/>
              <a:t> if N(t)&lt;l(r) and </a:t>
            </a:r>
            <a:r>
              <a:rPr lang="fr-FR" dirty="0" err="1" smtClean="0"/>
              <a:t>it</a:t>
            </a:r>
            <a:r>
              <a:rPr lang="fr-FR" dirty="0" smtClean="0"/>
              <a:t> joins </a:t>
            </a:r>
            <a:r>
              <a:rPr lang="fr-FR" dirty="0" err="1" smtClean="0"/>
              <a:t>with</a:t>
            </a:r>
            <a:r>
              <a:rPr lang="fr-FR" dirty="0" smtClean="0"/>
              <a:t> </a:t>
            </a:r>
            <a:r>
              <a:rPr lang="fr-FR" dirty="0" err="1" smtClean="0"/>
              <a:t>probabiity</a:t>
            </a:r>
            <a:r>
              <a:rPr lang="fr-FR" dirty="0" smtClean="0"/>
              <a:t> q(r) id N(t)=l</a:t>
            </a:r>
          </a:p>
          <a:p>
            <a:r>
              <a:rPr lang="fr-FR" dirty="0" smtClean="0"/>
              <a:t>(</a:t>
            </a:r>
            <a:r>
              <a:rPr lang="fr-FR" dirty="0" err="1" smtClean="0"/>
              <a:t>l,q</a:t>
            </a:r>
            <a:r>
              <a:rPr lang="fr-FR" dirty="0" smtClean="0"/>
              <a:t>) </a:t>
            </a:r>
            <a:r>
              <a:rPr lang="fr-FR" dirty="0" err="1" smtClean="0"/>
              <a:t>is</a:t>
            </a:r>
            <a:r>
              <a:rPr lang="fr-FR" dirty="0" smtClean="0"/>
              <a:t> an </a:t>
            </a:r>
            <a:r>
              <a:rPr lang="fr-FR" dirty="0" err="1" smtClean="0"/>
              <a:t>equilibrium</a:t>
            </a:r>
            <a:r>
              <a:rPr lang="fr-FR" dirty="0" smtClean="0"/>
              <a:t> if </a:t>
            </a:r>
            <a:r>
              <a:rPr lang="fr-FR" dirty="0" err="1" smtClean="0"/>
              <a:t>it</a:t>
            </a:r>
            <a:r>
              <a:rPr lang="fr-FR" dirty="0" smtClean="0"/>
              <a:t> </a:t>
            </a:r>
            <a:r>
              <a:rPr lang="fr-FR" dirty="0" err="1" smtClean="0"/>
              <a:t>is</a:t>
            </a:r>
            <a:r>
              <a:rPr lang="fr-FR" dirty="0" smtClean="0"/>
              <a:t> the optimal </a:t>
            </a:r>
            <a:r>
              <a:rPr lang="fr-FR" dirty="0" err="1" smtClean="0"/>
              <a:t>threshold</a:t>
            </a:r>
            <a:r>
              <a:rPr lang="fr-FR" dirty="0" smtClean="0"/>
              <a:t> </a:t>
            </a:r>
            <a:r>
              <a:rPr lang="fr-FR" dirty="0" err="1" smtClean="0"/>
              <a:t>given</a:t>
            </a:r>
            <a:r>
              <a:rPr lang="fr-FR" dirty="0" smtClean="0"/>
              <a:t> </a:t>
            </a:r>
            <a:r>
              <a:rPr lang="fr-FR" dirty="0" err="1" smtClean="0"/>
              <a:t>that</a:t>
            </a:r>
            <a:r>
              <a:rPr lang="fr-FR" dirty="0" smtClean="0"/>
              <a:t> </a:t>
            </a:r>
            <a:r>
              <a:rPr lang="fr-FR" dirty="0" err="1" smtClean="0"/>
              <a:t>every</a:t>
            </a:r>
            <a:r>
              <a:rPr lang="fr-FR" dirty="0" smtClean="0"/>
              <a:t> one </a:t>
            </a:r>
            <a:r>
              <a:rPr lang="fr-FR" dirty="0" err="1" smtClean="0"/>
              <a:t>else</a:t>
            </a:r>
            <a:r>
              <a:rPr lang="fr-FR" dirty="0" smtClean="0"/>
              <a:t> uses </a:t>
            </a:r>
            <a:r>
              <a:rPr lang="fr-FR" dirty="0" err="1" smtClean="0"/>
              <a:t>that</a:t>
            </a:r>
            <a:r>
              <a:rPr lang="fr-FR" dirty="0" smtClean="0"/>
              <a:t> </a:t>
            </a:r>
            <a:r>
              <a:rPr lang="fr-FR" dirty="0" err="1" smtClean="0"/>
              <a:t>same</a:t>
            </a:r>
            <a:r>
              <a:rPr lang="fr-FR" dirty="0" smtClean="0"/>
              <a:t> </a:t>
            </a:r>
            <a:r>
              <a:rPr lang="fr-FR" dirty="0" err="1" smtClean="0"/>
              <a:t>threshold</a:t>
            </a:r>
            <a:r>
              <a:rPr lang="fr-FR" dirty="0" smtClean="0"/>
              <a:t>.</a:t>
            </a:r>
          </a:p>
          <a:p>
            <a:endParaRPr lang="fr-FR" dirty="0"/>
          </a:p>
          <a:p>
            <a:r>
              <a:rPr lang="fr-FR" dirty="0" smtClean="0"/>
              <a:t>Learning </a:t>
            </a:r>
            <a:r>
              <a:rPr lang="fr-FR" dirty="0" err="1" smtClean="0"/>
              <a:t>based</a:t>
            </a:r>
            <a:r>
              <a:rPr lang="fr-FR" dirty="0" smtClean="0"/>
              <a:t> on </a:t>
            </a:r>
            <a:r>
              <a:rPr lang="fr-FR" dirty="0" err="1" smtClean="0"/>
              <a:t>stochastic</a:t>
            </a:r>
            <a:r>
              <a:rPr lang="fr-FR" dirty="0" smtClean="0"/>
              <a:t> approximation</a:t>
            </a:r>
          </a:p>
          <a:p>
            <a:pPr marL="0" indent="0">
              <a:buNone/>
            </a:pPr>
            <a:endParaRPr lang="fr-FR" dirty="0"/>
          </a:p>
          <a:p>
            <a:endParaRPr lang="fr-FR" dirty="0"/>
          </a:p>
        </p:txBody>
      </p:sp>
    </p:spTree>
    <p:extLst>
      <p:ext uri="{BB962C8B-B14F-4D97-AF65-F5344CB8AC3E}">
        <p14:creationId xmlns:p14="http://schemas.microsoft.com/office/powerpoint/2010/main" val="1047169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Learning</a:t>
            </a:r>
            <a:endParaRPr lang="fr-FR" dirty="0"/>
          </a:p>
        </p:txBody>
      </p:sp>
      <p:sp>
        <p:nvSpPr>
          <p:cNvPr id="3" name="Espace réservé du contenu 2"/>
          <p:cNvSpPr>
            <a:spLocks noGrp="1"/>
          </p:cNvSpPr>
          <p:nvPr>
            <p:ph idx="1"/>
          </p:nvPr>
        </p:nvSpPr>
        <p:spPr/>
        <p:txBody>
          <a:bodyPr/>
          <a:lstStyle/>
          <a:p>
            <a:r>
              <a:rPr lang="fr-FR" dirty="0" smtClean="0"/>
              <a:t>How </a:t>
            </a:r>
            <a:r>
              <a:rPr lang="fr-FR" dirty="0" err="1" smtClean="0"/>
              <a:t>can</a:t>
            </a:r>
            <a:r>
              <a:rPr lang="fr-FR" dirty="0" smtClean="0"/>
              <a:t> a </a:t>
            </a:r>
            <a:r>
              <a:rPr lang="fr-FR" dirty="0" err="1" smtClean="0"/>
              <a:t>player</a:t>
            </a:r>
            <a:r>
              <a:rPr lang="fr-FR" dirty="0" smtClean="0"/>
              <a:t> </a:t>
            </a:r>
            <a:r>
              <a:rPr lang="fr-FR" dirty="0" err="1" smtClean="0"/>
              <a:t>learn</a:t>
            </a:r>
            <a:r>
              <a:rPr lang="fr-FR" dirty="0" smtClean="0"/>
              <a:t> if </a:t>
            </a:r>
            <a:r>
              <a:rPr lang="fr-FR" dirty="0" err="1" smtClean="0"/>
              <a:t>only</a:t>
            </a:r>
            <a:r>
              <a:rPr lang="fr-FR" dirty="0" smtClean="0"/>
              <a:t> </a:t>
            </a:r>
            <a:r>
              <a:rPr lang="fr-FR" dirty="0" err="1" smtClean="0"/>
              <a:t>makes</a:t>
            </a:r>
            <a:r>
              <a:rPr lang="fr-FR" dirty="0" smtClean="0"/>
              <a:t> one </a:t>
            </a:r>
            <a:r>
              <a:rPr lang="fr-FR" dirty="0" err="1" smtClean="0"/>
              <a:t>decision</a:t>
            </a:r>
            <a:r>
              <a:rPr lang="fr-FR" dirty="0" smtClean="0"/>
              <a:t>?</a:t>
            </a:r>
          </a:p>
          <a:p>
            <a:r>
              <a:rPr lang="fr-FR" dirty="0" smtClean="0"/>
              <a:t>There </a:t>
            </a:r>
            <a:r>
              <a:rPr lang="fr-FR" dirty="0" err="1" smtClean="0"/>
              <a:t>is</a:t>
            </a:r>
            <a:r>
              <a:rPr lang="fr-FR" dirty="0" smtClean="0"/>
              <a:t> a </a:t>
            </a:r>
            <a:r>
              <a:rPr lang="fr-FR" dirty="0" err="1" smtClean="0"/>
              <a:t>statitics</a:t>
            </a:r>
            <a:r>
              <a:rPr lang="fr-FR" dirty="0" smtClean="0"/>
              <a:t> </a:t>
            </a:r>
            <a:r>
              <a:rPr lang="fr-FR" dirty="0" err="1" smtClean="0"/>
              <a:t>list</a:t>
            </a:r>
            <a:r>
              <a:rPr lang="fr-FR" dirty="0" smtClean="0"/>
              <a:t> </a:t>
            </a:r>
            <a:r>
              <a:rPr lang="fr-FR" dirty="0" err="1" smtClean="0"/>
              <a:t>shared</a:t>
            </a:r>
            <a:r>
              <a:rPr lang="fr-FR" dirty="0" smtClean="0"/>
              <a:t> </a:t>
            </a:r>
            <a:r>
              <a:rPr lang="fr-FR" dirty="0" err="1" smtClean="0"/>
              <a:t>among</a:t>
            </a:r>
            <a:r>
              <a:rPr lang="fr-FR" dirty="0" smtClean="0"/>
              <a:t> the </a:t>
            </a:r>
            <a:r>
              <a:rPr lang="fr-FR" dirty="0" err="1" smtClean="0"/>
              <a:t>players</a:t>
            </a:r>
            <a:r>
              <a:rPr lang="fr-FR" dirty="0" smtClean="0"/>
              <a:t>. </a:t>
            </a:r>
            <a:r>
              <a:rPr lang="fr-FR" dirty="0" err="1" smtClean="0"/>
              <a:t>Each</a:t>
            </a:r>
            <a:r>
              <a:rPr lang="fr-FR" dirty="0" smtClean="0"/>
              <a:t> time a </a:t>
            </a:r>
            <a:r>
              <a:rPr lang="fr-FR" dirty="0" err="1" smtClean="0"/>
              <a:t>player</a:t>
            </a:r>
            <a:r>
              <a:rPr lang="fr-FR" dirty="0" smtClean="0"/>
              <a:t> </a:t>
            </a:r>
            <a:r>
              <a:rPr lang="fr-FR" dirty="0" err="1" smtClean="0"/>
              <a:t>leaves</a:t>
            </a:r>
            <a:r>
              <a:rPr lang="fr-FR" dirty="0" smtClean="0"/>
              <a:t> an entry in the table </a:t>
            </a:r>
            <a:r>
              <a:rPr lang="fr-FR" dirty="0" err="1" smtClean="0"/>
              <a:t>is</a:t>
            </a:r>
            <a:r>
              <a:rPr lang="fr-FR" dirty="0" smtClean="0"/>
              <a:t> </a:t>
            </a:r>
            <a:r>
              <a:rPr lang="fr-FR" dirty="0" err="1" smtClean="0"/>
              <a:t>updated</a:t>
            </a:r>
            <a:endParaRPr lang="fr-FR" dirty="0" smtClean="0"/>
          </a:p>
          <a:p>
            <a:r>
              <a:rPr lang="fr-FR" dirty="0" smtClean="0"/>
              <a:t>The </a:t>
            </a:r>
            <a:r>
              <a:rPr lang="fr-FR" dirty="0" err="1" smtClean="0"/>
              <a:t>updated</a:t>
            </a:r>
            <a:r>
              <a:rPr lang="fr-FR" dirty="0" smtClean="0"/>
              <a:t> entry corresponds to the </a:t>
            </a:r>
            <a:r>
              <a:rPr lang="fr-FR" dirty="0" err="1" smtClean="0"/>
              <a:t>estimated</a:t>
            </a:r>
            <a:r>
              <a:rPr lang="fr-FR" dirty="0" smtClean="0"/>
              <a:t> </a:t>
            </a:r>
            <a:r>
              <a:rPr lang="fr-FR" dirty="0" err="1" smtClean="0"/>
              <a:t>reward</a:t>
            </a:r>
            <a:r>
              <a:rPr lang="fr-FR" dirty="0" smtClean="0"/>
              <a:t> of </a:t>
            </a:r>
            <a:r>
              <a:rPr lang="fr-FR" dirty="0" err="1" smtClean="0"/>
              <a:t>players</a:t>
            </a:r>
            <a:r>
              <a:rPr lang="fr-FR" dirty="0" smtClean="0"/>
              <a:t> </a:t>
            </a:r>
            <a:r>
              <a:rPr lang="fr-FR" dirty="0" err="1" smtClean="0"/>
              <a:t>who</a:t>
            </a:r>
            <a:r>
              <a:rPr lang="fr-FR" dirty="0" smtClean="0"/>
              <a:t> 1. </a:t>
            </a:r>
            <a:r>
              <a:rPr lang="fr-FR" dirty="0" err="1" smtClean="0"/>
              <a:t>found</a:t>
            </a:r>
            <a:r>
              <a:rPr lang="fr-FR" dirty="0" smtClean="0"/>
              <a:t> n </a:t>
            </a:r>
            <a:r>
              <a:rPr lang="fr-FR" dirty="0" err="1" smtClean="0"/>
              <a:t>miners</a:t>
            </a:r>
            <a:r>
              <a:rPr lang="fr-FR" dirty="0" smtClean="0"/>
              <a:t> </a:t>
            </a:r>
            <a:r>
              <a:rPr lang="fr-FR" dirty="0" err="1" smtClean="0"/>
              <a:t>when</a:t>
            </a:r>
            <a:r>
              <a:rPr lang="fr-FR" dirty="0" smtClean="0"/>
              <a:t> </a:t>
            </a:r>
            <a:r>
              <a:rPr lang="fr-FR" dirty="0" err="1" smtClean="0"/>
              <a:t>they</a:t>
            </a:r>
            <a:r>
              <a:rPr lang="fr-FR" dirty="0" smtClean="0"/>
              <a:t> </a:t>
            </a:r>
            <a:r>
              <a:rPr lang="fr-FR" dirty="0" err="1" smtClean="0"/>
              <a:t>joined</a:t>
            </a:r>
            <a:r>
              <a:rPr lang="fr-FR" dirty="0" smtClean="0"/>
              <a:t> and 2. have </a:t>
            </a:r>
            <a:r>
              <a:rPr lang="fr-FR" dirty="0" err="1" smtClean="0"/>
              <a:t>already</a:t>
            </a:r>
            <a:r>
              <a:rPr lang="fr-FR" dirty="0" smtClean="0"/>
              <a:t> </a:t>
            </a:r>
            <a:r>
              <a:rPr lang="fr-FR" dirty="0" err="1" smtClean="0"/>
              <a:t>left</a:t>
            </a:r>
            <a:endParaRPr lang="fr-FR" dirty="0" smtClean="0"/>
          </a:p>
          <a:p>
            <a:r>
              <a:rPr lang="fr-FR" dirty="0" err="1" smtClean="0"/>
              <a:t>Upon</a:t>
            </a:r>
            <a:r>
              <a:rPr lang="fr-FR" dirty="0" smtClean="0"/>
              <a:t> </a:t>
            </a:r>
            <a:r>
              <a:rPr lang="fr-FR" dirty="0" err="1" smtClean="0"/>
              <a:t>arrival</a:t>
            </a:r>
            <a:r>
              <a:rPr lang="fr-FR" dirty="0" smtClean="0"/>
              <a:t> a </a:t>
            </a:r>
            <a:r>
              <a:rPr lang="fr-FR" dirty="0" err="1" smtClean="0"/>
              <a:t>player</a:t>
            </a:r>
            <a:r>
              <a:rPr lang="fr-FR" dirty="0" smtClean="0"/>
              <a:t> </a:t>
            </a:r>
            <a:r>
              <a:rPr lang="fr-FR" dirty="0" err="1" smtClean="0"/>
              <a:t>decides</a:t>
            </a:r>
            <a:r>
              <a:rPr lang="fr-FR" dirty="0" smtClean="0"/>
              <a:t> to </a:t>
            </a:r>
            <a:r>
              <a:rPr lang="fr-FR" dirty="0" err="1" smtClean="0"/>
              <a:t>join</a:t>
            </a:r>
            <a:r>
              <a:rPr lang="fr-FR" dirty="0" smtClean="0"/>
              <a:t> at state n if the </a:t>
            </a:r>
            <a:r>
              <a:rPr lang="fr-FR" dirty="0" err="1" smtClean="0"/>
              <a:t>estimated</a:t>
            </a:r>
            <a:r>
              <a:rPr lang="fr-FR" dirty="0" smtClean="0"/>
              <a:t> </a:t>
            </a:r>
            <a:r>
              <a:rPr lang="fr-FR" dirty="0" err="1" smtClean="0"/>
              <a:t>reward</a:t>
            </a:r>
            <a:r>
              <a:rPr lang="fr-FR" dirty="0" smtClean="0"/>
              <a:t> </a:t>
            </a:r>
            <a:r>
              <a:rPr lang="fr-FR" dirty="0" err="1" smtClean="0"/>
              <a:t>is</a:t>
            </a:r>
            <a:r>
              <a:rPr lang="fr-FR" dirty="0" smtClean="0"/>
              <a:t> positive</a:t>
            </a:r>
          </a:p>
          <a:p>
            <a:r>
              <a:rPr lang="fr-FR" dirty="0" err="1" smtClean="0"/>
              <a:t>We</a:t>
            </a:r>
            <a:r>
              <a:rPr lang="fr-FR" dirty="0" smtClean="0"/>
              <a:t> assume 1. </a:t>
            </a:r>
            <a:r>
              <a:rPr lang="fr-FR" dirty="0" smtClean="0"/>
              <a:t> admission control: </a:t>
            </a:r>
            <a:r>
              <a:rPr lang="fr-FR" dirty="0" err="1" smtClean="0"/>
              <a:t>bounded</a:t>
            </a:r>
            <a:r>
              <a:rPr lang="fr-FR" dirty="0" smtClean="0"/>
              <a:t> </a:t>
            </a:r>
            <a:r>
              <a:rPr lang="fr-FR" dirty="0" err="1" smtClean="0"/>
              <a:t>number</a:t>
            </a:r>
            <a:r>
              <a:rPr lang="fr-FR" dirty="0" smtClean="0"/>
              <a:t> of </a:t>
            </a:r>
            <a:r>
              <a:rPr lang="fr-FR" dirty="0" err="1" smtClean="0"/>
              <a:t>players</a:t>
            </a:r>
            <a:r>
              <a:rPr lang="fr-FR" dirty="0" smtClean="0"/>
              <a:t> and 2. a </a:t>
            </a:r>
            <a:r>
              <a:rPr lang="fr-FR" dirty="0" err="1" smtClean="0"/>
              <a:t>small</a:t>
            </a:r>
            <a:r>
              <a:rPr lang="fr-FR" dirty="0" smtClean="0"/>
              <a:t> rate of </a:t>
            </a:r>
            <a:r>
              <a:rPr lang="fr-FR" dirty="0" err="1" smtClean="0"/>
              <a:t>uncontrolled</a:t>
            </a:r>
            <a:r>
              <a:rPr lang="fr-FR" dirty="0" smtClean="0"/>
              <a:t> </a:t>
            </a:r>
            <a:r>
              <a:rPr lang="fr-FR" dirty="0" err="1" smtClean="0"/>
              <a:t>arrivals</a:t>
            </a:r>
            <a:endParaRPr lang="fr-FR" dirty="0" smtClean="0"/>
          </a:p>
        </p:txBody>
      </p:sp>
    </p:spTree>
    <p:extLst>
      <p:ext uri="{BB962C8B-B14F-4D97-AF65-F5344CB8AC3E}">
        <p14:creationId xmlns:p14="http://schemas.microsoft.com/office/powerpoint/2010/main" val="28532602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Reference</a:t>
            </a:r>
            <a:endParaRPr lang="fr-FR" dirty="0"/>
          </a:p>
        </p:txBody>
      </p:sp>
      <p:sp>
        <p:nvSpPr>
          <p:cNvPr id="3" name="Espace réservé du contenu 2"/>
          <p:cNvSpPr>
            <a:spLocks noGrp="1"/>
          </p:cNvSpPr>
          <p:nvPr>
            <p:ph idx="1"/>
          </p:nvPr>
        </p:nvSpPr>
        <p:spPr/>
        <p:txBody>
          <a:bodyPr>
            <a:normAutofit/>
          </a:bodyPr>
          <a:lstStyle/>
          <a:p>
            <a:r>
              <a:rPr lang="en-US" i="1" dirty="0"/>
              <a:t>E. Altman and N. Shimkin </a:t>
            </a:r>
            <a:r>
              <a:rPr lang="en-US" dirty="0"/>
              <a:t>, </a:t>
            </a:r>
            <a:r>
              <a:rPr lang="en-US" u="sng" dirty="0">
                <a:hlinkClick r:id="rId2"/>
              </a:rPr>
              <a:t>Individually Optimal Dynamic Routing in a Processor Sharing System: Stochastic Game Analysis </a:t>
            </a:r>
            <a:r>
              <a:rPr lang="en-US" dirty="0"/>
              <a:t>, </a:t>
            </a:r>
            <a:r>
              <a:rPr lang="en-US" i="1" dirty="0"/>
              <a:t>EE Pub No. 849 </a:t>
            </a:r>
            <a:r>
              <a:rPr lang="en-US" dirty="0"/>
              <a:t>, August 1992. A </a:t>
            </a:r>
            <a:r>
              <a:rPr lang="en-US" u="sng" dirty="0">
                <a:hlinkClick r:id="rId3"/>
              </a:rPr>
              <a:t>later version</a:t>
            </a:r>
            <a:r>
              <a:rPr lang="en-US" dirty="0"/>
              <a:t> can be found in </a:t>
            </a:r>
            <a:r>
              <a:rPr lang="en-US" i="1" dirty="0"/>
              <a:t>Operations Research </a:t>
            </a:r>
            <a:r>
              <a:rPr lang="en-US" dirty="0"/>
              <a:t>, pp. 776--784, 1998. </a:t>
            </a:r>
            <a:endParaRPr lang="en-US" dirty="0" smtClean="0"/>
          </a:p>
          <a:p>
            <a:r>
              <a:rPr lang="en-US" dirty="0" smtClean="0"/>
              <a:t>Extension by Kushner</a:t>
            </a:r>
            <a:endParaRPr lang="en-US" dirty="0" smtClean="0"/>
          </a:p>
          <a:p>
            <a:pPr marL="0" indent="0">
              <a:buNone/>
            </a:pPr>
            <a:endParaRPr lang="en-US" dirty="0"/>
          </a:p>
        </p:txBody>
      </p:sp>
    </p:spTree>
    <p:extLst>
      <p:ext uri="{BB962C8B-B14F-4D97-AF65-F5344CB8AC3E}">
        <p14:creationId xmlns:p14="http://schemas.microsoft.com/office/powerpoint/2010/main" val="48652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130401"/>
            <a:ext cx="9720072" cy="1499616"/>
          </a:xfrm>
        </p:spPr>
        <p:txBody>
          <a:bodyPr/>
          <a:lstStyle/>
          <a:p>
            <a:r>
              <a:rPr lang="fr-FR" dirty="0"/>
              <a:t>Telecom networks:</a:t>
            </a:r>
          </a:p>
        </p:txBody>
      </p:sp>
      <p:sp>
        <p:nvSpPr>
          <p:cNvPr id="3" name="Espace réservé du contenu 2"/>
          <p:cNvSpPr>
            <a:spLocks noGrp="1"/>
          </p:cNvSpPr>
          <p:nvPr>
            <p:ph idx="1"/>
          </p:nvPr>
        </p:nvSpPr>
        <p:spPr>
          <a:xfrm>
            <a:off x="1024128" y="1258956"/>
            <a:ext cx="9948672" cy="5599044"/>
          </a:xfrm>
        </p:spPr>
        <p:txBody>
          <a:bodyPr>
            <a:normAutofit/>
          </a:bodyPr>
          <a:lstStyle/>
          <a:p>
            <a:r>
              <a:rPr lang="en-US" sz="2800" dirty="0"/>
              <a:t>[MMD-1991</a:t>
            </a:r>
            <a:r>
              <a:rPr lang="en-US" sz="2800" dirty="0"/>
              <a:t>] R. </a:t>
            </a:r>
            <a:r>
              <a:rPr lang="en-US" sz="2800" dirty="0" err="1"/>
              <a:t>Mazumdar</a:t>
            </a:r>
            <a:r>
              <a:rPr lang="en-US" sz="2800" dirty="0"/>
              <a:t> , L. Mason L and C. </a:t>
            </a:r>
            <a:r>
              <a:rPr lang="en-US" sz="2800" dirty="0" err="1"/>
              <a:t>Douligeris</a:t>
            </a:r>
            <a:r>
              <a:rPr lang="en-US" sz="2800" dirty="0"/>
              <a:t>. “Fairness in network optimal flow control: optimality of product forms”. IEEE Transactions on Communications </a:t>
            </a:r>
            <a:r>
              <a:rPr lang="en-US" sz="2800" dirty="0"/>
              <a:t>1991</a:t>
            </a:r>
            <a:endParaRPr lang="fr-FR" sz="2800" dirty="0"/>
          </a:p>
          <a:p>
            <a:r>
              <a:rPr lang="en-US" sz="2800" dirty="0"/>
              <a:t>[HL-1991] M. T. Hsiao and A. A. Lazar, “Optimal decentralized flow control of Markovian queueing networks with multiple controllers”. Performance Evaluation 13:181–204, 1991.</a:t>
            </a:r>
            <a:endParaRPr lang="fr-FR" sz="2800" dirty="0"/>
          </a:p>
          <a:p>
            <a:r>
              <a:rPr lang="en-US" sz="2800" dirty="0"/>
              <a:t>[ORS-1993] A. </a:t>
            </a:r>
            <a:r>
              <a:rPr lang="en-US" sz="2800" dirty="0" err="1"/>
              <a:t>Orda</a:t>
            </a:r>
            <a:r>
              <a:rPr lang="en-US" sz="2800" dirty="0"/>
              <a:t>, R. Rom, and N. </a:t>
            </a:r>
            <a:r>
              <a:rPr lang="en-US" sz="2800" dirty="0" err="1"/>
              <a:t>Shimkin</a:t>
            </a:r>
            <a:r>
              <a:rPr lang="en-US" sz="2800" dirty="0"/>
              <a:t>, “Competitive routing in multi-user communication networks,” </a:t>
            </a:r>
            <a:r>
              <a:rPr lang="en-US" sz="2800" dirty="0" smtClean="0"/>
              <a:t>IEEE/ACM </a:t>
            </a:r>
            <a:r>
              <a:rPr lang="en-US" sz="2800" dirty="0"/>
              <a:t>Transactions on Networking, 1(5), 510–520, 1993 </a:t>
            </a:r>
            <a:endParaRPr lang="fr-FR" sz="2800" dirty="0"/>
          </a:p>
          <a:p>
            <a:endParaRPr lang="fr-FR" sz="2800" dirty="0" smtClean="0"/>
          </a:p>
          <a:p>
            <a:r>
              <a:rPr lang="fr-FR" sz="2800" dirty="0" smtClean="0"/>
              <a:t>The  </a:t>
            </a:r>
            <a:r>
              <a:rPr lang="fr-FR" sz="2800" dirty="0" err="1" smtClean="0"/>
              <a:t>framework</a:t>
            </a:r>
            <a:r>
              <a:rPr lang="fr-FR" sz="2800" dirty="0" smtClean="0"/>
              <a:t> of ORS and </a:t>
            </a:r>
            <a:r>
              <a:rPr lang="fr-FR" sz="2800" dirty="0" err="1" smtClean="0"/>
              <a:t>its</a:t>
            </a:r>
            <a:r>
              <a:rPr lang="fr-FR" sz="2800" dirty="0" smtClean="0"/>
              <a:t> relation to </a:t>
            </a:r>
            <a:r>
              <a:rPr lang="fr-FR" sz="2800" dirty="0" err="1" smtClean="0"/>
              <a:t>Wardrop</a:t>
            </a:r>
            <a:r>
              <a:rPr lang="fr-FR" sz="2800" dirty="0" smtClean="0"/>
              <a:t> </a:t>
            </a:r>
            <a:r>
              <a:rPr lang="fr-FR" sz="2800" dirty="0" err="1" smtClean="0"/>
              <a:t>was</a:t>
            </a:r>
            <a:r>
              <a:rPr lang="fr-FR" sz="2800" dirty="0" smtClean="0"/>
              <a:t> </a:t>
            </a:r>
            <a:r>
              <a:rPr lang="fr-FR" sz="2800" dirty="0" err="1" smtClean="0"/>
              <a:t>studied</a:t>
            </a:r>
            <a:r>
              <a:rPr lang="fr-FR" sz="2800" dirty="0" smtClean="0"/>
              <a:t> by </a:t>
            </a:r>
            <a:r>
              <a:rPr lang="fr-FR" sz="2800" dirty="0" err="1" smtClean="0"/>
              <a:t>Harie</a:t>
            </a:r>
            <a:r>
              <a:rPr lang="fr-FR" sz="2800" dirty="0" smtClean="0"/>
              <a:t> and </a:t>
            </a:r>
            <a:r>
              <a:rPr lang="fr-FR" sz="2800" dirty="0" err="1" smtClean="0"/>
              <a:t>Marcott</a:t>
            </a:r>
            <a:endParaRPr lang="fr-FR" sz="2800" dirty="0"/>
          </a:p>
        </p:txBody>
      </p:sp>
    </p:spTree>
    <p:extLst>
      <p:ext uri="{BB962C8B-B14F-4D97-AF65-F5344CB8AC3E}">
        <p14:creationId xmlns:p14="http://schemas.microsoft.com/office/powerpoint/2010/main" val="4294344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ISO model</a:t>
            </a:r>
            <a:endParaRPr lang="fr-FR" dirty="0"/>
          </a:p>
        </p:txBody>
      </p:sp>
      <p:sp>
        <p:nvSpPr>
          <p:cNvPr id="3" name="Espace réservé du contenu 2"/>
          <p:cNvSpPr>
            <a:spLocks noGrp="1"/>
          </p:cNvSpPr>
          <p:nvPr>
            <p:ph idx="1"/>
          </p:nvPr>
        </p:nvSpPr>
        <p:spPr>
          <a:xfrm>
            <a:off x="535270" y="2348314"/>
            <a:ext cx="5600487" cy="4023360"/>
          </a:xfrm>
        </p:spPr>
        <p:txBody>
          <a:bodyPr/>
          <a:lstStyle/>
          <a:p>
            <a:r>
              <a:rPr lang="en-US" dirty="0" smtClean="0"/>
              <a:t>The </a:t>
            </a:r>
            <a:r>
              <a:rPr lang="en-US" i="1" dirty="0" smtClean="0"/>
              <a:t>Open Systems Interconnection</a:t>
            </a:r>
            <a:r>
              <a:rPr lang="en-US" dirty="0" smtClean="0"/>
              <a:t> (OSI) reference model was developed by the </a:t>
            </a:r>
            <a:r>
              <a:rPr lang="en-US" i="1" dirty="0" smtClean="0"/>
              <a:t>International Standards </a:t>
            </a:r>
            <a:r>
              <a:rPr lang="en-US" i="1" dirty="0" err="1" smtClean="0"/>
              <a:t>Organisation</a:t>
            </a:r>
            <a:r>
              <a:rPr lang="en-US" dirty="0" smtClean="0"/>
              <a:t> (ISO) as a model for computer communications architectures, and as a framework for developing protocol standards. </a:t>
            </a:r>
          </a:p>
          <a:p>
            <a:endParaRPr lang="en-US" dirty="0"/>
          </a:p>
          <a:p>
            <a:r>
              <a:rPr lang="en-US" dirty="0" smtClean="0"/>
              <a:t>It was intended as a first step towards international </a:t>
            </a:r>
            <a:r>
              <a:rPr lang="en-US" dirty="0" err="1" smtClean="0"/>
              <a:t>standardisation</a:t>
            </a:r>
            <a:r>
              <a:rPr lang="en-US" dirty="0" smtClean="0"/>
              <a:t> of communications protocols</a:t>
            </a:r>
          </a:p>
          <a:p>
            <a:endParaRPr lang="en-US" dirty="0"/>
          </a:p>
          <a:p>
            <a:endParaRPr lang="fr-FR" dirty="0"/>
          </a:p>
        </p:txBody>
      </p:sp>
      <p:pic>
        <p:nvPicPr>
          <p:cNvPr id="5" name="Image 4"/>
          <p:cNvPicPr>
            <a:picLocks noChangeAspect="1"/>
          </p:cNvPicPr>
          <p:nvPr/>
        </p:nvPicPr>
        <p:blipFill rotWithShape="1">
          <a:blip r:embed="rId2"/>
          <a:srcRect l="45185" t="23909" r="21482" b="18148"/>
          <a:stretch/>
        </p:blipFill>
        <p:spPr>
          <a:xfrm>
            <a:off x="6255025" y="897466"/>
            <a:ext cx="6096001" cy="5960534"/>
          </a:xfrm>
          <a:prstGeom prst="rect">
            <a:avLst/>
          </a:prstGeom>
        </p:spPr>
      </p:pic>
    </p:spTree>
    <p:extLst>
      <p:ext uri="{BB962C8B-B14F-4D97-AF65-F5344CB8AC3E}">
        <p14:creationId xmlns:p14="http://schemas.microsoft.com/office/powerpoint/2010/main" val="4287484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 of </a:t>
            </a:r>
            <a:r>
              <a:rPr lang="fr-FR" dirty="0" err="1" smtClean="0"/>
              <a:t>Competition</a:t>
            </a:r>
            <a:r>
              <a:rPr lang="fr-FR" dirty="0" smtClean="0"/>
              <a:t> in </a:t>
            </a:r>
            <a:r>
              <a:rPr lang="fr-FR" dirty="0" err="1" smtClean="0"/>
              <a:t>telecommunications</a:t>
            </a:r>
            <a:endParaRPr lang="fr-FR" dirty="0"/>
          </a:p>
        </p:txBody>
      </p:sp>
      <p:sp>
        <p:nvSpPr>
          <p:cNvPr id="3" name="Espace réservé du contenu 2"/>
          <p:cNvSpPr>
            <a:spLocks noGrp="1"/>
          </p:cNvSpPr>
          <p:nvPr>
            <p:ph idx="1"/>
          </p:nvPr>
        </p:nvSpPr>
        <p:spPr>
          <a:xfrm>
            <a:off x="1024127" y="2098084"/>
            <a:ext cx="9720073" cy="4023360"/>
          </a:xfrm>
        </p:spPr>
        <p:txBody>
          <a:bodyPr>
            <a:noAutofit/>
          </a:bodyPr>
          <a:lstStyle/>
          <a:p>
            <a:pPr marL="0" indent="0">
              <a:buNone/>
            </a:pPr>
            <a:r>
              <a:rPr lang="en-GB" sz="2800" dirty="0" smtClean="0"/>
              <a:t>1. Physical layer: </a:t>
            </a:r>
            <a:r>
              <a:rPr lang="en-GB" sz="2800" dirty="0"/>
              <a:t>competition over the quality of the signal through the choice of transmission power in wireless </a:t>
            </a:r>
            <a:r>
              <a:rPr lang="en-GB" sz="2800" dirty="0" smtClean="0"/>
              <a:t>communications</a:t>
            </a:r>
          </a:p>
          <a:p>
            <a:pPr marL="0" indent="0">
              <a:buNone/>
            </a:pPr>
            <a:r>
              <a:rPr lang="en-GB" sz="2800" dirty="0" smtClean="0"/>
              <a:t>2. Link layer: when </a:t>
            </a:r>
            <a:r>
              <a:rPr lang="en-GB" sz="2800" dirty="0"/>
              <a:t>to retransmit a </a:t>
            </a:r>
            <a:r>
              <a:rPr lang="en-GB" sz="2800" dirty="0" smtClean="0"/>
              <a:t>packet </a:t>
            </a:r>
            <a:r>
              <a:rPr lang="en-GB" sz="2800" dirty="0"/>
              <a:t>that </a:t>
            </a:r>
            <a:r>
              <a:rPr lang="en-GB" sz="2800" dirty="0" smtClean="0"/>
              <a:t>corrupted due </a:t>
            </a:r>
            <a:r>
              <a:rPr lang="en-GB" sz="2800" dirty="0"/>
              <a:t>to collision or to </a:t>
            </a:r>
            <a:r>
              <a:rPr lang="en-GB" sz="2800" dirty="0" smtClean="0"/>
              <a:t>noise</a:t>
            </a:r>
          </a:p>
          <a:p>
            <a:pPr marL="0" indent="0">
              <a:buNone/>
            </a:pPr>
            <a:r>
              <a:rPr lang="en-GB" sz="2800" dirty="0" smtClean="0"/>
              <a:t>3. Networking layer: which </a:t>
            </a:r>
            <a:r>
              <a:rPr lang="en-GB" sz="2800" dirty="0"/>
              <a:t>path to choose for routing traffic from a source to a </a:t>
            </a:r>
            <a:r>
              <a:rPr lang="en-GB" sz="2800" dirty="0" smtClean="0"/>
              <a:t>destination </a:t>
            </a:r>
            <a:endParaRPr lang="en-GB" sz="2800" dirty="0"/>
          </a:p>
          <a:p>
            <a:pPr marL="0" indent="0">
              <a:buNone/>
            </a:pPr>
            <a:r>
              <a:rPr lang="en-GB" sz="2800" dirty="0" smtClean="0"/>
              <a:t>4. Transport layer: </a:t>
            </a:r>
            <a:r>
              <a:rPr lang="en-GB" sz="2800" dirty="0"/>
              <a:t>which version of the TCP-IP protocol to </a:t>
            </a:r>
            <a:r>
              <a:rPr lang="en-GB" sz="2800" dirty="0" smtClean="0"/>
              <a:t>use. </a:t>
            </a:r>
          </a:p>
          <a:p>
            <a:pPr marL="0" indent="0">
              <a:buNone/>
            </a:pPr>
            <a:r>
              <a:rPr lang="en-GB" sz="2800" dirty="0" smtClean="0"/>
              <a:t>5. Application </a:t>
            </a:r>
            <a:r>
              <a:rPr lang="en-GB" sz="2800" dirty="0"/>
              <a:t>layer </a:t>
            </a:r>
            <a:r>
              <a:rPr lang="en-GB" sz="2800" dirty="0" smtClean="0"/>
              <a:t>: e.g</a:t>
            </a:r>
            <a:r>
              <a:rPr lang="en-GB" sz="2800" dirty="0"/>
              <a:t>. content competing for influence, visibility and popularity in social networks through advertisement </a:t>
            </a:r>
            <a:r>
              <a:rPr lang="en-GB" sz="2800" dirty="0" smtClean="0"/>
              <a:t>actions. </a:t>
            </a:r>
          </a:p>
          <a:p>
            <a:endParaRPr lang="fr-FR" sz="2800" dirty="0"/>
          </a:p>
        </p:txBody>
      </p:sp>
    </p:spTree>
    <p:extLst>
      <p:ext uri="{BB962C8B-B14F-4D97-AF65-F5344CB8AC3E}">
        <p14:creationId xmlns:p14="http://schemas.microsoft.com/office/powerpoint/2010/main" val="409287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Power networks</a:t>
            </a:r>
            <a:endParaRPr lang="fr-FR" dirty="0"/>
          </a:p>
        </p:txBody>
      </p:sp>
      <p:sp>
        <p:nvSpPr>
          <p:cNvPr id="3" name="Espace réservé du contenu 2"/>
          <p:cNvSpPr>
            <a:spLocks noGrp="1"/>
          </p:cNvSpPr>
          <p:nvPr>
            <p:ph idx="1"/>
          </p:nvPr>
        </p:nvSpPr>
        <p:spPr>
          <a:xfrm>
            <a:off x="1024128" y="1736035"/>
            <a:ext cx="10385994" cy="5022574"/>
          </a:xfrm>
        </p:spPr>
        <p:txBody>
          <a:bodyPr>
            <a:noAutofit/>
          </a:bodyPr>
          <a:lstStyle/>
          <a:p>
            <a:r>
              <a:rPr lang="en-US" sz="2800" dirty="0" smtClean="0"/>
              <a:t>A </a:t>
            </a:r>
            <a:r>
              <a:rPr lang="en-US" sz="2800" dirty="0"/>
              <a:t>power grid system is divided into two main phases: electric power transmission (high voltage) and electric</a:t>
            </a:r>
            <a:r>
              <a:rPr lang="en-US" sz="2800" b="1" dirty="0"/>
              <a:t> </a:t>
            </a:r>
            <a:r>
              <a:rPr lang="en-US" sz="2800" dirty="0"/>
              <a:t>power distribution. </a:t>
            </a:r>
            <a:endParaRPr lang="en-US" sz="2800" dirty="0" smtClean="0"/>
          </a:p>
          <a:p>
            <a:r>
              <a:rPr lang="en-US" sz="2800" dirty="0" smtClean="0"/>
              <a:t>The </a:t>
            </a:r>
            <a:r>
              <a:rPr lang="en-US" sz="2800" dirty="0"/>
              <a:t>first phase deals with the transfer of energy, over transmission lines, to substations that service some geographical areas. </a:t>
            </a:r>
            <a:endParaRPr lang="en-US" sz="2800" dirty="0" smtClean="0"/>
          </a:p>
          <a:p>
            <a:r>
              <a:rPr lang="en-US" sz="2800" dirty="0" smtClean="0"/>
              <a:t>In </a:t>
            </a:r>
            <a:r>
              <a:rPr lang="en-US" sz="2800" dirty="0"/>
              <a:t>contrast, power distribution is the last stage for delivering electricity in which the distribution network carries the electricity received at a substation and, subsequently, delivers it to the consumers. </a:t>
            </a:r>
            <a:endParaRPr lang="en-US" sz="2800" dirty="0" smtClean="0"/>
          </a:p>
          <a:p>
            <a:r>
              <a:rPr lang="en-US" sz="2800" dirty="0" smtClean="0"/>
              <a:t>There </a:t>
            </a:r>
            <a:r>
              <a:rPr lang="en-US" sz="2800" dirty="0"/>
              <a:t>has been a growing interest in controlling the loads and sources of energy such as solar panels or wind turbines at the distribution networks which can provide energy to small geographical areas </a:t>
            </a:r>
            <a:r>
              <a:rPr lang="en-US" sz="2800" b="1" dirty="0"/>
              <a:t>[SH-2012]</a:t>
            </a:r>
            <a:r>
              <a:rPr lang="en-US" sz="2800" dirty="0"/>
              <a:t>.</a:t>
            </a:r>
            <a:endParaRPr lang="fr-FR" sz="2800" dirty="0"/>
          </a:p>
        </p:txBody>
      </p:sp>
    </p:spTree>
    <p:extLst>
      <p:ext uri="{BB962C8B-B14F-4D97-AF65-F5344CB8AC3E}">
        <p14:creationId xmlns:p14="http://schemas.microsoft.com/office/powerpoint/2010/main" val="1104591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7" y="-214155"/>
            <a:ext cx="9246308" cy="1075546"/>
          </a:xfrm>
        </p:spPr>
        <p:txBody>
          <a:bodyPr/>
          <a:lstStyle/>
          <a:p>
            <a:r>
              <a:rPr lang="fr-FR" dirty="0" err="1" smtClean="0"/>
              <a:t>Energy</a:t>
            </a:r>
            <a:r>
              <a:rPr lang="fr-FR" dirty="0" smtClean="0"/>
              <a:t> vs TELCOM networks</a:t>
            </a:r>
            <a:endParaRPr lang="fr-FR" dirty="0"/>
          </a:p>
        </p:txBody>
      </p:sp>
      <p:sp>
        <p:nvSpPr>
          <p:cNvPr id="3" name="Espace réservé du contenu 2"/>
          <p:cNvSpPr>
            <a:spLocks noGrp="1"/>
          </p:cNvSpPr>
          <p:nvPr>
            <p:ph idx="1"/>
          </p:nvPr>
        </p:nvSpPr>
        <p:spPr>
          <a:xfrm>
            <a:off x="1024127" y="861391"/>
            <a:ext cx="9720073" cy="4613082"/>
          </a:xfrm>
        </p:spPr>
        <p:txBody>
          <a:bodyPr>
            <a:noAutofit/>
          </a:bodyPr>
          <a:lstStyle/>
          <a:p>
            <a:r>
              <a:rPr lang="en-US" sz="2400" b="1" dirty="0" smtClean="0"/>
              <a:t>Models </a:t>
            </a:r>
            <a:r>
              <a:rPr lang="en-US" sz="2400" b="1" dirty="0"/>
              <a:t>used in the grid</a:t>
            </a:r>
            <a:r>
              <a:rPr lang="en-US" sz="2400" dirty="0"/>
              <a:t> for controlling congestion </a:t>
            </a:r>
            <a:r>
              <a:rPr lang="en-GB" sz="2400" b="1" dirty="0" smtClean="0"/>
              <a:t>[</a:t>
            </a:r>
            <a:r>
              <a:rPr lang="en-GB" sz="2400" b="1" dirty="0"/>
              <a:t>LW-2017],</a:t>
            </a:r>
            <a:r>
              <a:rPr lang="en-US" sz="2400" b="1" dirty="0"/>
              <a:t> [PG-2018]</a:t>
            </a:r>
            <a:r>
              <a:rPr lang="en-US" sz="2400" dirty="0"/>
              <a:t> are similar to the routing games in </a:t>
            </a:r>
            <a:r>
              <a:rPr lang="en-US" sz="2400" b="1" dirty="0"/>
              <a:t>[ORS-1993</a:t>
            </a:r>
            <a:r>
              <a:rPr lang="en-US" sz="2400" dirty="0"/>
              <a:t>]. </a:t>
            </a:r>
            <a:r>
              <a:rPr lang="en-US" sz="2400" dirty="0" smtClean="0"/>
              <a:t>Individuals </a:t>
            </a:r>
            <a:r>
              <a:rPr lang="en-US" sz="2400" dirty="0"/>
              <a:t>can both consume, store or send energy that they produce. </a:t>
            </a:r>
            <a:endParaRPr lang="en-US" sz="2400" dirty="0" smtClean="0"/>
          </a:p>
          <a:p>
            <a:r>
              <a:rPr lang="en-US" sz="2400" dirty="0"/>
              <a:t>T</a:t>
            </a:r>
            <a:r>
              <a:rPr lang="en-US" sz="2400" dirty="0" smtClean="0"/>
              <a:t>he </a:t>
            </a:r>
            <a:r>
              <a:rPr lang="en-US" sz="2400" dirty="0"/>
              <a:t>game</a:t>
            </a:r>
            <a:r>
              <a:rPr lang="en-US" sz="2400" b="1" dirty="0"/>
              <a:t> </a:t>
            </a:r>
            <a:r>
              <a:rPr lang="en-US" sz="2400" dirty="0"/>
              <a:t>has a basic property common to both road traffic congestion game models as well as to routing games: the link cost of a user depends on the flows of other players through that link only through their </a:t>
            </a:r>
            <a:r>
              <a:rPr lang="en-US" sz="2400" dirty="0" smtClean="0"/>
              <a:t>sum. </a:t>
            </a:r>
          </a:p>
          <a:p>
            <a:r>
              <a:rPr lang="en-US" sz="2400" dirty="0" smtClean="0"/>
              <a:t>Games </a:t>
            </a:r>
            <a:r>
              <a:rPr lang="en-US" sz="2400" dirty="0"/>
              <a:t>with this structure are called aggregative games </a:t>
            </a:r>
            <a:r>
              <a:rPr lang="en-GB" sz="2400" b="1" dirty="0"/>
              <a:t>[LW-2017]</a:t>
            </a:r>
            <a:r>
              <a:rPr lang="en-US" sz="2400" dirty="0" smtClean="0"/>
              <a:t>.</a:t>
            </a:r>
          </a:p>
          <a:p>
            <a:r>
              <a:rPr lang="en-US" sz="2400" dirty="0" smtClean="0"/>
              <a:t>___________________________________________________________</a:t>
            </a:r>
          </a:p>
          <a:p>
            <a:r>
              <a:rPr lang="en-GB" sz="2400" dirty="0"/>
              <a:t>[LW-2017] Z. Liu, Q. Wu, S. Huang, L. Wang, M. </a:t>
            </a:r>
            <a:r>
              <a:rPr lang="en-GB" sz="2400" dirty="0" err="1"/>
              <a:t>Shahidehpour</a:t>
            </a:r>
            <a:r>
              <a:rPr lang="en-GB" sz="2400" dirty="0"/>
              <a:t> and Y. </a:t>
            </a:r>
            <a:r>
              <a:rPr lang="en-GB" sz="2400" dirty="0" err="1"/>
              <a:t>Xue</a:t>
            </a:r>
            <a:r>
              <a:rPr lang="en-GB" sz="2400" dirty="0"/>
              <a:t>, "Optimal Day-ahead Charging Scheduling of Electric Vehicles through an Aggregative Game Model," </a:t>
            </a:r>
            <a:r>
              <a:rPr lang="en-GB" sz="2400" i="1" dirty="0"/>
              <a:t>IEEE Transactions on Smart </a:t>
            </a:r>
            <a:r>
              <a:rPr lang="en-GB" sz="2400" i="1" dirty="0" smtClean="0"/>
              <a:t>Gri</a:t>
            </a:r>
            <a:r>
              <a:rPr lang="en-GB" sz="2400" i="1" dirty="0"/>
              <a:t>d</a:t>
            </a:r>
            <a:endParaRPr lang="fr-FR" sz="2400" dirty="0"/>
          </a:p>
          <a:p>
            <a:r>
              <a:rPr lang="en-US" sz="2400" dirty="0"/>
              <a:t>[PG-2018] D </a:t>
            </a:r>
            <a:r>
              <a:rPr lang="en-US" sz="2400" dirty="0" err="1"/>
              <a:t>Paccagnan</a:t>
            </a:r>
            <a:r>
              <a:rPr lang="en-US" sz="2400" dirty="0"/>
              <a:t>, B Gentile, F Parise, M </a:t>
            </a:r>
            <a:r>
              <a:rPr lang="en-US" sz="2400" dirty="0" err="1"/>
              <a:t>Kamgarpour</a:t>
            </a:r>
            <a:r>
              <a:rPr lang="en-US" sz="2400" dirty="0"/>
              <a:t> and J </a:t>
            </a:r>
            <a:r>
              <a:rPr lang="en-US" sz="2400" dirty="0" err="1"/>
              <a:t>Lygero</a:t>
            </a:r>
            <a:r>
              <a:rPr lang="en-US" sz="2400" dirty="0"/>
              <a:t>, “Nash and </a:t>
            </a:r>
            <a:r>
              <a:rPr lang="en-US" sz="2400" dirty="0" err="1"/>
              <a:t>Wardrop</a:t>
            </a:r>
            <a:r>
              <a:rPr lang="en-US" sz="2400" dirty="0"/>
              <a:t> equilibria in aggregative games with coupling constraints”, arXiv:1702.08789v2 [cs.SY] </a:t>
            </a:r>
            <a:r>
              <a:rPr lang="en-US" sz="2400" dirty="0" smtClean="0"/>
              <a:t>2018</a:t>
            </a:r>
            <a:endParaRPr lang="fr-FR" sz="2400" dirty="0"/>
          </a:p>
        </p:txBody>
      </p:sp>
    </p:spTree>
    <p:extLst>
      <p:ext uri="{BB962C8B-B14F-4D97-AF65-F5344CB8AC3E}">
        <p14:creationId xmlns:p14="http://schemas.microsoft.com/office/powerpoint/2010/main" val="35396123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24135</TotalTime>
  <Words>3365</Words>
  <Application>Microsoft Office PowerPoint</Application>
  <PresentationFormat>Grand écran</PresentationFormat>
  <Paragraphs>288</Paragraphs>
  <Slides>45</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45</vt:i4>
      </vt:variant>
    </vt:vector>
  </HeadingPairs>
  <TitlesOfParts>
    <vt:vector size="52" baseType="lpstr">
      <vt:lpstr>Calibri</vt:lpstr>
      <vt:lpstr>Cambria Math</vt:lpstr>
      <vt:lpstr>Tw Cen MT</vt:lpstr>
      <vt:lpstr>Tw Cen MT Condensed</vt:lpstr>
      <vt:lpstr>Wingdings</vt:lpstr>
      <vt:lpstr>Wingdings 3</vt:lpstr>
      <vt:lpstr>Intégral</vt:lpstr>
      <vt:lpstr>Network Engineering Games        </vt:lpstr>
      <vt:lpstr>Road Traffic Networks</vt:lpstr>
      <vt:lpstr>Scientific context</vt:lpstr>
      <vt:lpstr>Telecom networks:</vt:lpstr>
      <vt:lpstr>Telecom networks:</vt:lpstr>
      <vt:lpstr>The ISO model</vt:lpstr>
      <vt:lpstr>Ex. of Competition in telecommunications</vt:lpstr>
      <vt:lpstr>Power networks</vt:lpstr>
      <vt:lpstr>Energy vs TELCOM networks</vt:lpstr>
      <vt:lpstr>Cost criteria</vt:lpstr>
      <vt:lpstr>Non-additive link costS</vt:lpstr>
      <vt:lpstr>Non conservation of flows</vt:lpstr>
      <vt:lpstr>Coupling between layers and perf measures</vt:lpstr>
      <vt:lpstr>How bad is Road traffic congestion</vt:lpstr>
      <vt:lpstr>Modelling the impact of congestion on the environment</vt:lpstr>
      <vt:lpstr>Modelling the impact of congestion on the environment</vt:lpstr>
      <vt:lpstr>Externalities of congestion</vt:lpstr>
      <vt:lpstr>Two games:</vt:lpstr>
      <vt:lpstr>Example: Load balancing routing game</vt:lpstr>
      <vt:lpstr>Load balancing routing game: Delay cost </vt:lpstr>
      <vt:lpstr>Load Balancing in wardrop Framework</vt:lpstr>
      <vt:lpstr>Load Balancing IN [ORS] Framework</vt:lpstr>
      <vt:lpstr>Rosenthal framework, Lin COSTs</vt:lpstr>
      <vt:lpstr>Number of pure equilibria</vt:lpstr>
      <vt:lpstr>Potential</vt:lpstr>
      <vt:lpstr>Paradox?</vt:lpstr>
      <vt:lpstr>Rent seeking games and normalized equilibrium (1967 Tullock)</vt:lpstr>
      <vt:lpstr>Tullock Rent Seeking games with constraints </vt:lpstr>
      <vt:lpstr>Tullock rent-seeking game</vt:lpstr>
      <vt:lpstr>rent seeking.</vt:lpstr>
      <vt:lpstr>Resource allocation game</vt:lpstr>
      <vt:lpstr>Blockchain game between miners</vt:lpstr>
      <vt:lpstr>Blockchain game between miners</vt:lpstr>
      <vt:lpstr>Example of advertisement for mining in cloud</vt:lpstr>
      <vt:lpstr>Our work addresses the following two questions: </vt:lpstr>
      <vt:lpstr> Splittable approach for resource allocation game</vt:lpstr>
      <vt:lpstr> Splittable approach for Crypto Currency  game</vt:lpstr>
      <vt:lpstr>Constraints</vt:lpstr>
      <vt:lpstr>Constraints and normalized equilibrium</vt:lpstr>
      <vt:lpstr>Main results</vt:lpstr>
      <vt:lpstr>Constant number of miners, Cong Games </vt:lpstr>
      <vt:lpstr>Stochastic ESP Association Game</vt:lpstr>
      <vt:lpstr>Equilibrium structure</vt:lpstr>
      <vt:lpstr>Learning</vt:lpstr>
      <vt:lpstr>Reference</vt:lpstr>
    </vt:vector>
  </TitlesOfParts>
  <Company>INRIA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altman</dc:creator>
  <cp:lastModifiedBy>altman</cp:lastModifiedBy>
  <cp:revision>87</cp:revision>
  <dcterms:created xsi:type="dcterms:W3CDTF">2018-12-20T17:19:41Z</dcterms:created>
  <dcterms:modified xsi:type="dcterms:W3CDTF">2019-04-17T10:21:49Z</dcterms:modified>
</cp:coreProperties>
</file>